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6"/>
  </p:notesMasterIdLst>
  <p:sldIdLst>
    <p:sldId id="1515" r:id="rId2"/>
    <p:sldId id="1137" r:id="rId3"/>
    <p:sldId id="1132" r:id="rId4"/>
    <p:sldId id="1516" r:id="rId5"/>
    <p:sldId id="1308" r:id="rId6"/>
    <p:sldId id="1285" r:id="rId7"/>
    <p:sldId id="1475" r:id="rId8"/>
    <p:sldId id="1472" r:id="rId9"/>
    <p:sldId id="1479" r:id="rId10"/>
    <p:sldId id="1480" r:id="rId11"/>
    <p:sldId id="1481" r:id="rId12"/>
    <p:sldId id="1482" r:id="rId13"/>
    <p:sldId id="1483" r:id="rId14"/>
    <p:sldId id="1477" r:id="rId15"/>
    <p:sldId id="1509" r:id="rId16"/>
    <p:sldId id="1427" r:id="rId17"/>
    <p:sldId id="1428" r:id="rId18"/>
    <p:sldId id="1429" r:id="rId19"/>
    <p:sldId id="1430" r:id="rId20"/>
    <p:sldId id="1431" r:id="rId21"/>
    <p:sldId id="1432" r:id="rId22"/>
    <p:sldId id="1433" r:id="rId23"/>
    <p:sldId id="1434" r:id="rId24"/>
    <p:sldId id="1435" r:id="rId25"/>
    <p:sldId id="1436" r:id="rId26"/>
    <p:sldId id="1437" r:id="rId27"/>
    <p:sldId id="1438" r:id="rId28"/>
    <p:sldId id="1439" r:id="rId29"/>
    <p:sldId id="1440" r:id="rId30"/>
    <p:sldId id="1441" r:id="rId31"/>
    <p:sldId id="1442" r:id="rId32"/>
    <p:sldId id="1443" r:id="rId33"/>
    <p:sldId id="1444" r:id="rId34"/>
    <p:sldId id="1445" r:id="rId35"/>
    <p:sldId id="1485" r:id="rId36"/>
    <p:sldId id="1486" r:id="rId37"/>
    <p:sldId id="1487" r:id="rId38"/>
    <p:sldId id="1488" r:id="rId39"/>
    <p:sldId id="1489" r:id="rId40"/>
    <p:sldId id="1490" r:id="rId41"/>
    <p:sldId id="1491" r:id="rId42"/>
    <p:sldId id="1492" r:id="rId43"/>
    <p:sldId id="1493" r:id="rId44"/>
    <p:sldId id="1494" r:id="rId45"/>
    <p:sldId id="1495" r:id="rId46"/>
    <p:sldId id="1496" r:id="rId47"/>
    <p:sldId id="1497" r:id="rId48"/>
    <p:sldId id="1498" r:id="rId49"/>
    <p:sldId id="1499" r:id="rId50"/>
    <p:sldId id="1500" r:id="rId51"/>
    <p:sldId id="1501" r:id="rId52"/>
    <p:sldId id="1502" r:id="rId53"/>
    <p:sldId id="1503" r:id="rId54"/>
    <p:sldId id="1504" r:id="rId55"/>
    <p:sldId id="1505" r:id="rId56"/>
    <p:sldId id="1506" r:id="rId57"/>
    <p:sldId id="1507" r:id="rId58"/>
    <p:sldId id="1508" r:id="rId59"/>
    <p:sldId id="1474" r:id="rId60"/>
    <p:sldId id="1447" r:id="rId61"/>
    <p:sldId id="1484" r:id="rId62"/>
    <p:sldId id="1317" r:id="rId63"/>
    <p:sldId id="1318" r:id="rId64"/>
    <p:sldId id="1319" r:id="rId65"/>
    <p:sldId id="1320" r:id="rId66"/>
    <p:sldId id="1321" r:id="rId67"/>
    <p:sldId id="1322" r:id="rId68"/>
    <p:sldId id="1323" r:id="rId69"/>
    <p:sldId id="1324" r:id="rId70"/>
    <p:sldId id="1325" r:id="rId71"/>
    <p:sldId id="1326" r:id="rId72"/>
    <p:sldId id="1327" r:id="rId73"/>
    <p:sldId id="1328" r:id="rId74"/>
    <p:sldId id="1329" r:id="rId75"/>
    <p:sldId id="1330" r:id="rId76"/>
    <p:sldId id="1331" r:id="rId77"/>
    <p:sldId id="1332" r:id="rId78"/>
    <p:sldId id="1333" r:id="rId79"/>
    <p:sldId id="1334" r:id="rId80"/>
    <p:sldId id="1473" r:id="rId81"/>
    <p:sldId id="1336" r:id="rId82"/>
    <p:sldId id="1337" r:id="rId83"/>
    <p:sldId id="1338" r:id="rId84"/>
    <p:sldId id="1339" r:id="rId85"/>
    <p:sldId id="1340" r:id="rId86"/>
    <p:sldId id="1341" r:id="rId87"/>
    <p:sldId id="1342" r:id="rId88"/>
    <p:sldId id="1343" r:id="rId89"/>
    <p:sldId id="1344" r:id="rId90"/>
    <p:sldId id="1345" r:id="rId91"/>
    <p:sldId id="1346" r:id="rId92"/>
    <p:sldId id="1347" r:id="rId93"/>
    <p:sldId id="1348" r:id="rId94"/>
    <p:sldId id="1349" r:id="rId95"/>
    <p:sldId id="1350" r:id="rId96"/>
    <p:sldId id="1351" r:id="rId97"/>
    <p:sldId id="1352" r:id="rId98"/>
    <p:sldId id="1353" r:id="rId99"/>
    <p:sldId id="1354" r:id="rId100"/>
    <p:sldId id="1355" r:id="rId101"/>
    <p:sldId id="1356" r:id="rId102"/>
    <p:sldId id="1357" r:id="rId103"/>
    <p:sldId id="1358" r:id="rId104"/>
    <p:sldId id="1359" r:id="rId105"/>
    <p:sldId id="1360" r:id="rId106"/>
    <p:sldId id="1361" r:id="rId107"/>
    <p:sldId id="1362" r:id="rId108"/>
    <p:sldId id="1363" r:id="rId109"/>
    <p:sldId id="1364" r:id="rId110"/>
    <p:sldId id="1365" r:id="rId111"/>
    <p:sldId id="1366" r:id="rId112"/>
    <p:sldId id="1367" r:id="rId113"/>
    <p:sldId id="1368" r:id="rId114"/>
    <p:sldId id="1369" r:id="rId115"/>
    <p:sldId id="1370" r:id="rId116"/>
    <p:sldId id="1371" r:id="rId117"/>
    <p:sldId id="1372" r:id="rId118"/>
    <p:sldId id="1373" r:id="rId119"/>
    <p:sldId id="1374" r:id="rId120"/>
    <p:sldId id="1375" r:id="rId121"/>
    <p:sldId id="1376" r:id="rId122"/>
    <p:sldId id="1377" r:id="rId123"/>
    <p:sldId id="1378" r:id="rId124"/>
    <p:sldId id="1379" r:id="rId125"/>
    <p:sldId id="1380" r:id="rId126"/>
    <p:sldId id="1381" r:id="rId127"/>
    <p:sldId id="1382" r:id="rId128"/>
    <p:sldId id="1383" r:id="rId129"/>
    <p:sldId id="1384" r:id="rId130"/>
    <p:sldId id="1385" r:id="rId131"/>
    <p:sldId id="1386" r:id="rId132"/>
    <p:sldId id="1387" r:id="rId133"/>
    <p:sldId id="1388" r:id="rId134"/>
    <p:sldId id="1389" r:id="rId135"/>
    <p:sldId id="1390" r:id="rId136"/>
    <p:sldId id="1391" r:id="rId137"/>
    <p:sldId id="1392" r:id="rId138"/>
    <p:sldId id="1393" r:id="rId139"/>
    <p:sldId id="1394" r:id="rId140"/>
    <p:sldId id="1395" r:id="rId141"/>
    <p:sldId id="1396" r:id="rId142"/>
    <p:sldId id="1397" r:id="rId143"/>
    <p:sldId id="1398" r:id="rId144"/>
    <p:sldId id="1399" r:id="rId145"/>
    <p:sldId id="1400" r:id="rId146"/>
    <p:sldId id="1401" r:id="rId147"/>
    <p:sldId id="1402" r:id="rId148"/>
    <p:sldId id="1403" r:id="rId149"/>
    <p:sldId id="1404" r:id="rId150"/>
    <p:sldId id="1405" r:id="rId151"/>
    <p:sldId id="1406" r:id="rId152"/>
    <p:sldId id="1407" r:id="rId153"/>
    <p:sldId id="1408" r:id="rId154"/>
    <p:sldId id="1409" r:id="rId155"/>
    <p:sldId id="1410" r:id="rId156"/>
    <p:sldId id="1411" r:id="rId157"/>
    <p:sldId id="1412" r:id="rId158"/>
    <p:sldId id="1413" r:id="rId159"/>
    <p:sldId id="1414" r:id="rId160"/>
    <p:sldId id="1415" r:id="rId161"/>
    <p:sldId id="1416" r:id="rId162"/>
    <p:sldId id="1417" r:id="rId163"/>
    <p:sldId id="1418" r:id="rId164"/>
    <p:sldId id="1419" r:id="rId165"/>
    <p:sldId id="1420" r:id="rId166"/>
    <p:sldId id="1421" r:id="rId167"/>
    <p:sldId id="1422" r:id="rId168"/>
    <p:sldId id="1423" r:id="rId169"/>
    <p:sldId id="1424" r:id="rId170"/>
    <p:sldId id="1425" r:id="rId171"/>
    <p:sldId id="1426" r:id="rId172"/>
    <p:sldId id="1127" r:id="rId173"/>
    <p:sldId id="1128" r:id="rId174"/>
    <p:sldId id="1129" r:id="rId1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5" autoAdjust="0"/>
    <p:restoredTop sz="94624" autoAdjust="0"/>
  </p:normalViewPr>
  <p:slideViewPr>
    <p:cSldViewPr>
      <p:cViewPr varScale="1">
        <p:scale>
          <a:sx n="101" d="100"/>
          <a:sy n="101" d="100"/>
        </p:scale>
        <p:origin x="501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1A02A-FDFA-4DC5-B346-6E2C6B0595E4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9007A-E411-444B-8B6B-8E9804AF9A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CC9EF-1C04-4B0A-9FB6-3015219C6E2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1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25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26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39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28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3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41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3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27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46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87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4A920-BDD4-4D26-AD31-02435DC86CF6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4A920-BDD4-4D26-AD31-02435DC86CF6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37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4A920-BDD4-4D26-AD31-02435DC86CF6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72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3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0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8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0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13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88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8575" y="801688"/>
            <a:ext cx="4260850" cy="31956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738" y="4335121"/>
            <a:ext cx="4975225" cy="385245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7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1D761-5A98-4EE0-A326-3E3C528C67D8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7535F-E4BD-4DAA-BC5C-CDF6D4658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depts.washington.edu/mcklab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gif"/><Relationship Id="rId5" Type="http://schemas.openxmlformats.org/officeDocument/2006/relationships/hyperlink" Target="http://206.253.219.101/boikocourses/default.asp?class=cm1fa04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://msdn.microsoft.com/en-us/library/aa217083.aspx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27701"/>
            <a:ext cx="9144000" cy="2438400"/>
          </a:xfrm>
        </p:spPr>
        <p:txBody>
          <a:bodyPr>
            <a:normAutofit/>
          </a:bodyPr>
          <a:lstStyle/>
          <a:p>
            <a:r>
              <a:rPr lang="en-US" dirty="0"/>
              <a:t>INF0 445: Adv. Database Management</a:t>
            </a:r>
            <a:br>
              <a:rPr lang="en-US" dirty="0"/>
            </a:br>
            <a:r>
              <a:rPr lang="en-US"/>
              <a:t>Lecture </a:t>
            </a:r>
            <a:r>
              <a:rPr lang="en-US" smtClean="0"/>
              <a:t>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876800"/>
            <a:ext cx="6400800" cy="17526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Instructor: Greg Hay</a:t>
            </a:r>
          </a:p>
          <a:p>
            <a:r>
              <a:rPr lang="en-US" dirty="0" smtClean="0"/>
              <a:t>February </a:t>
            </a:r>
            <a:r>
              <a:rPr lang="en-US" dirty="0" smtClean="0"/>
              <a:t>20, </a:t>
            </a:r>
            <a:r>
              <a:rPr lang="en-US" dirty="0" smtClean="0"/>
              <a:t>2018</a:t>
            </a:r>
            <a:endParaRPr lang="en-US" dirty="0"/>
          </a:p>
        </p:txBody>
      </p:sp>
      <p:pic>
        <p:nvPicPr>
          <p:cNvPr id="7" name="Picture 14" descr="http://depts.washington.edu/mcklab/images/UW%20logo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553764" cy="183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67" y="4539867"/>
            <a:ext cx="2241933" cy="2241933"/>
          </a:xfrm>
          <a:prstGeom prst="rect">
            <a:avLst/>
          </a:prstGeom>
        </p:spPr>
      </p:pic>
      <p:pic>
        <p:nvPicPr>
          <p:cNvPr id="6" name="Picture 2" descr="http://206.253.219.101/boikocourses/images/ilogo.gif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4" y="4496513"/>
            <a:ext cx="2180792" cy="228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479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RAID Systems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RAID 0</a:t>
            </a:r>
          </a:p>
          <a:p>
            <a:pPr lvl="3"/>
            <a:r>
              <a:rPr lang="en-US" dirty="0"/>
              <a:t>Disk Striping</a:t>
            </a:r>
          </a:p>
          <a:p>
            <a:pPr lvl="4"/>
            <a:r>
              <a:rPr lang="en-US" dirty="0"/>
              <a:t>Great performance</a:t>
            </a:r>
          </a:p>
          <a:p>
            <a:pPr lvl="4"/>
            <a:r>
              <a:rPr lang="en-US" dirty="0"/>
              <a:t>Lousy fault tolerance</a:t>
            </a:r>
          </a:p>
          <a:p>
            <a:pPr lvl="4"/>
            <a:r>
              <a:rPr lang="en-US" dirty="0"/>
              <a:t>Great disk cost-efficiency</a:t>
            </a:r>
          </a:p>
          <a:p>
            <a:pPr lvl="3"/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RAID 1</a:t>
            </a:r>
          </a:p>
          <a:p>
            <a:pPr lvl="3"/>
            <a:r>
              <a:rPr lang="en-US" dirty="0"/>
              <a:t>Disk Mirroring</a:t>
            </a:r>
          </a:p>
          <a:p>
            <a:pPr lvl="4"/>
            <a:r>
              <a:rPr lang="en-US" dirty="0"/>
              <a:t>Good performance</a:t>
            </a:r>
          </a:p>
          <a:p>
            <a:pPr lvl="4"/>
            <a:r>
              <a:rPr lang="en-US" dirty="0"/>
              <a:t>Better fault tolerance</a:t>
            </a:r>
          </a:p>
          <a:p>
            <a:pPr lvl="4"/>
            <a:r>
              <a:rPr lang="en-US" dirty="0"/>
              <a:t>Fair disk cost-efficiency (N/2)</a:t>
            </a:r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1186" name="Picture 2" descr="Disk striping across 4 disks using RAID 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704975"/>
            <a:ext cx="1981200" cy="1647825"/>
          </a:xfrm>
          <a:prstGeom prst="rect">
            <a:avLst/>
          </a:prstGeom>
          <a:noFill/>
        </p:spPr>
      </p:pic>
      <p:pic>
        <p:nvPicPr>
          <p:cNvPr id="221188" name="Picture 4" descr="Disk mirroring using RAID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191000"/>
            <a:ext cx="1000125" cy="1647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0976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6189754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71063" cy="733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566005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71063" cy="733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1903673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838419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494243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www.oregonsynod.org/faithinaction/volunteer/raise-your-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47800"/>
            <a:ext cx="6534150" cy="5388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299076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Counter Logs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Runs in the background to identify trends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Resource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7180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Counter Logs in </a:t>
            </a:r>
            <a:r>
              <a:rPr lang="en-US" dirty="0" err="1"/>
              <a:t>Perfmon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8070" name="Picture 6" descr="http://school.discoveryeducation.com/clipart/images/teacher-point-colo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5484" y="1371600"/>
            <a:ext cx="5868316" cy="541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248675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099767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63209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RAID Systems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RAID 5</a:t>
            </a:r>
          </a:p>
          <a:p>
            <a:pPr lvl="3"/>
            <a:r>
              <a:rPr lang="en-US" dirty="0"/>
              <a:t>Striping + </a:t>
            </a:r>
            <a:r>
              <a:rPr lang="en-US" i="1" dirty="0"/>
              <a:t>parity</a:t>
            </a:r>
          </a:p>
          <a:p>
            <a:pPr lvl="4"/>
            <a:r>
              <a:rPr lang="en-US" dirty="0"/>
              <a:t>Fair performance</a:t>
            </a:r>
          </a:p>
          <a:p>
            <a:pPr lvl="4"/>
            <a:r>
              <a:rPr lang="en-US" dirty="0"/>
              <a:t>Fair fault tolerance</a:t>
            </a:r>
          </a:p>
          <a:p>
            <a:pPr lvl="4"/>
            <a:r>
              <a:rPr lang="en-US" dirty="0"/>
              <a:t>Good disk cost-efficiency</a:t>
            </a:r>
          </a:p>
          <a:p>
            <a:pPr lvl="4"/>
            <a:r>
              <a:rPr lang="en-US" dirty="0"/>
              <a:t>N-1</a:t>
            </a:r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RAID 1 + 0</a:t>
            </a:r>
          </a:p>
          <a:p>
            <a:pPr lvl="3"/>
            <a:r>
              <a:rPr lang="en-US" dirty="0"/>
              <a:t>Mirroring + striping</a:t>
            </a:r>
          </a:p>
          <a:p>
            <a:pPr lvl="4"/>
            <a:r>
              <a:rPr lang="en-US" dirty="0"/>
              <a:t>Great performance</a:t>
            </a:r>
          </a:p>
          <a:p>
            <a:pPr lvl="4"/>
            <a:r>
              <a:rPr lang="en-US" dirty="0"/>
              <a:t>Great fault-tolerance</a:t>
            </a:r>
          </a:p>
          <a:p>
            <a:pPr lvl="4"/>
            <a:r>
              <a:rPr lang="en-US" dirty="0"/>
              <a:t>Fair disk cost-efficiency </a:t>
            </a:r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222210" name="Picture 2" descr="Disk striping with parity using RAID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524000"/>
            <a:ext cx="3345784" cy="1800225"/>
          </a:xfrm>
          <a:prstGeom prst="rect">
            <a:avLst/>
          </a:prstGeom>
          <a:noFill/>
        </p:spPr>
      </p:pic>
      <p:pic>
        <p:nvPicPr>
          <p:cNvPr id="222212" name="Picture 4" descr="http://www.fujitsu.com/img/STRSYS/system/glossary-raid-raid0-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4074" y="3886200"/>
            <a:ext cx="2600325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0547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8582295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3232631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71063" cy="733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349629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3596605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563942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0507084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6494873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7587877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www.oregonsynod.org/faithinaction/volunteer/raise-your-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47800"/>
            <a:ext cx="6534150" cy="5388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5399063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Alerts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Able to be proactive 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Early notification of thresholds passed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1750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about RAID systems!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Important to know differences</a:t>
            </a:r>
          </a:p>
          <a:p>
            <a:pPr lvl="2">
              <a:buNone/>
            </a:pPr>
            <a:r>
              <a:rPr lang="en-US" dirty="0">
                <a:hlinkClick r:id="rId2"/>
              </a:rPr>
              <a:t>http://msdn.microsoft.com/en-us/library/aa217083.aspx</a:t>
            </a:r>
            <a:endParaRPr lang="en-US" dirty="0"/>
          </a:p>
          <a:p>
            <a:pPr lvl="2">
              <a:buNone/>
            </a:pPr>
            <a:endParaRPr lang="en-US" dirty="0"/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0164" name="Picture 4" descr="http://www.killsbugsdead.com/i/img_raid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3810000"/>
            <a:ext cx="2286000" cy="21194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7520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System Monitor Alerts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8070" name="Picture 6" descr="http://school.discoveryeducation.com/clipart/images/teacher-point-colo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5484" y="1371600"/>
            <a:ext cx="5868316" cy="541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672532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025626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080338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7794221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2738" y="-236538"/>
            <a:ext cx="9771063" cy="733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717701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71063" cy="733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9937471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2582640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2307209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www.oregonsynod.org/faithinaction/volunteer/raise-your-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47800"/>
            <a:ext cx="6534150" cy="5388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1745866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Reporting capability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Quick reporting on uptime</a:t>
            </a:r>
          </a:p>
          <a:p>
            <a:pPr lvl="3"/>
            <a:r>
              <a:rPr lang="en-US" sz="2400" dirty="0"/>
              <a:t>Lets administrators measure failures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9939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US" sz="2400" dirty="0"/>
              <a:t> </a:t>
            </a:r>
          </a:p>
          <a:p>
            <a:pPr lvl="1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7586" name="Picture 2" descr="http://adjunctassistance.com/wp-content/uploads/2010/05/Questi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8094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Reliability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8070" name="Picture 6" descr="http://school.discoveryeducation.com/clipart/images/teacher-point-colo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5484" y="1371600"/>
            <a:ext cx="5868316" cy="541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3333259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8442676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067984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www.oregonsynod.org/faithinaction/volunteer/raise-your-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47800"/>
            <a:ext cx="6534150" cy="5388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7315148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Quick look at system resources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Often the best point to begin troubleshooting</a:t>
            </a:r>
          </a:p>
          <a:p>
            <a:pPr lvl="3">
              <a:buNone/>
            </a:pP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160901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Task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8070" name="Picture 6" descr="http://school.discoveryeducation.com/clipart/images/teacher-point-colo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5484" y="1371600"/>
            <a:ext cx="5868316" cy="541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725864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077031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7277932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9892894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6576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://4.bp.blogspot.com/-OWfcdmrbp44/Tur7JkpKCBI/AAAAAAAAGXY/4FjN7VAGGQg/s1600/swtor+Mainten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11798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Routine work to keep system running</a:t>
            </a:r>
          </a:p>
        </p:txBody>
      </p:sp>
      <p:pic>
        <p:nvPicPr>
          <p:cNvPr id="1026" name="Picture 2" descr="http://westhollywoodpropertymanagementpros.com/wp-content/uploads/2012/06/Maintenanc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30311"/>
            <a:ext cx="3057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styrenesystems.com/wp-content/uploads/2014/02/maintenance-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" y="4783774"/>
            <a:ext cx="3641435" cy="203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0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9110140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3428514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0345610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www.oregonsynod.org/faithinaction/volunteer/raise-your-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47800"/>
            <a:ext cx="6534150" cy="5388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9651082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Management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19458" name="Picture 2" descr="http://www.sbirmc.ac.uk/images/manage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008163"/>
            <a:ext cx="4419600" cy="4011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553427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Performance\Monitoring DMVs &amp; DMFs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DMV and DMF Prefixes</a:t>
            </a:r>
          </a:p>
          <a:p>
            <a:pPr lvl="3"/>
            <a:r>
              <a:rPr lang="en-US" sz="2400" dirty="0" err="1"/>
              <a:t>dm_db</a:t>
            </a:r>
            <a:r>
              <a:rPr lang="en-US" sz="2400" dirty="0"/>
              <a:t>_*</a:t>
            </a:r>
          </a:p>
          <a:p>
            <a:pPr lvl="3"/>
            <a:r>
              <a:rPr lang="en-US" sz="2400" dirty="0" err="1"/>
              <a:t>dm_exec</a:t>
            </a:r>
            <a:r>
              <a:rPr lang="en-US" sz="2400" dirty="0"/>
              <a:t>_*</a:t>
            </a:r>
          </a:p>
          <a:p>
            <a:pPr lvl="3"/>
            <a:r>
              <a:rPr lang="en-US" sz="2400" dirty="0" err="1"/>
              <a:t>dm_io</a:t>
            </a:r>
            <a:r>
              <a:rPr lang="en-US" sz="2400" dirty="0"/>
              <a:t>_*</a:t>
            </a:r>
          </a:p>
          <a:p>
            <a:pPr lvl="3"/>
            <a:r>
              <a:rPr lang="en-US" sz="2400" dirty="0" err="1"/>
              <a:t>dm_os</a:t>
            </a:r>
            <a:r>
              <a:rPr lang="en-US" sz="2400" dirty="0"/>
              <a:t>_*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37619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sz="3200" dirty="0" err="1"/>
              <a:t>dm_db</a:t>
            </a:r>
            <a:r>
              <a:rPr lang="en-US" sz="3200" dirty="0"/>
              <a:t>_*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Range of database statistics</a:t>
            </a:r>
          </a:p>
          <a:p>
            <a:pPr lvl="3"/>
            <a:r>
              <a:rPr lang="en-US" sz="2400" dirty="0"/>
              <a:t>Space and index utilization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5215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sz="3200" dirty="0" err="1"/>
              <a:t>dm_exec</a:t>
            </a:r>
            <a:r>
              <a:rPr lang="en-US" sz="3200" dirty="0"/>
              <a:t>_*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Range of Query statistics</a:t>
            </a:r>
          </a:p>
          <a:p>
            <a:pPr lvl="3"/>
            <a:r>
              <a:rPr lang="en-US" sz="2400" dirty="0"/>
              <a:t>Replaces ‘old school’ code sp_who2 and </a:t>
            </a:r>
            <a:r>
              <a:rPr lang="en-US" sz="2400" dirty="0" err="1"/>
              <a:t>sp_lock</a:t>
            </a:r>
            <a:endParaRPr lang="en-US" sz="2400" dirty="0"/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4647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sz="3200" dirty="0" err="1"/>
              <a:t>dm_io</a:t>
            </a:r>
            <a:r>
              <a:rPr lang="en-US" sz="3200" dirty="0"/>
              <a:t>_*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Range of I/O statistics</a:t>
            </a:r>
          </a:p>
          <a:p>
            <a:pPr lvl="3"/>
            <a:r>
              <a:rPr lang="en-US" sz="2400" dirty="0"/>
              <a:t>Current data previously required System Monitor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00835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dm_os</a:t>
            </a:r>
            <a:r>
              <a:rPr lang="en-US" dirty="0"/>
              <a:t>_*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 Range of hardware-level information</a:t>
            </a:r>
          </a:p>
          <a:p>
            <a:pPr lvl="3"/>
            <a:r>
              <a:rPr lang="en-US" sz="2400" dirty="0"/>
              <a:t>Fantastic measurements most-effective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615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054" name="Picture 6" descr="https://upload.wikimedia.org/wikipedia/commons/7/7e/SDLC-Maintenance-Highligh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34" y="46038"/>
            <a:ext cx="6795366" cy="67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8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Database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sys.dm_db_index_usage_stats</a:t>
            </a:r>
            <a:r>
              <a:rPr lang="en-US" sz="2800" dirty="0"/>
              <a:t> (DMV)</a:t>
            </a:r>
          </a:p>
          <a:p>
            <a:pPr lvl="3"/>
            <a:r>
              <a:rPr lang="en-US" sz="2400" dirty="0"/>
              <a:t>Contains core statistics about each index in db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sys.dm_db_index_operational_stats</a:t>
            </a:r>
            <a:r>
              <a:rPr lang="en-US" sz="2800" dirty="0"/>
              <a:t> (DMF)</a:t>
            </a:r>
          </a:p>
          <a:p>
            <a:pPr lvl="3"/>
            <a:r>
              <a:rPr lang="en-US" sz="2400" dirty="0"/>
              <a:t>Takes 4 parameters</a:t>
            </a:r>
          </a:p>
          <a:p>
            <a:pPr lvl="4"/>
            <a:r>
              <a:rPr lang="en-US" sz="2400" dirty="0" err="1"/>
              <a:t>Database_id</a:t>
            </a:r>
            <a:endParaRPr lang="en-US" sz="2400" dirty="0"/>
          </a:p>
          <a:p>
            <a:pPr lvl="4"/>
            <a:r>
              <a:rPr lang="en-US" sz="2400" dirty="0" err="1"/>
              <a:t>Object_id</a:t>
            </a:r>
            <a:endParaRPr lang="en-US" sz="2400" dirty="0"/>
          </a:p>
          <a:p>
            <a:pPr lvl="4"/>
            <a:r>
              <a:rPr lang="en-US" sz="2400" dirty="0" err="1"/>
              <a:t>Index_id</a:t>
            </a:r>
            <a:endParaRPr lang="en-US" sz="2400" dirty="0"/>
          </a:p>
          <a:p>
            <a:pPr lvl="4"/>
            <a:r>
              <a:rPr lang="en-US" sz="2400" dirty="0" err="1"/>
              <a:t>Partition_id</a:t>
            </a:r>
            <a:endParaRPr lang="en-US" sz="2400" dirty="0"/>
          </a:p>
          <a:p>
            <a:pPr lvl="3"/>
            <a:r>
              <a:rPr lang="en-US" sz="2400" dirty="0"/>
              <a:t>Displays all current info on locking\latching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9875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sys.dm_db_index_physical_stats</a:t>
            </a:r>
            <a:r>
              <a:rPr lang="en-US" sz="2800" dirty="0"/>
              <a:t> (DMF)</a:t>
            </a:r>
          </a:p>
          <a:p>
            <a:pPr lvl="3"/>
            <a:r>
              <a:rPr lang="en-US" sz="2400" dirty="0"/>
              <a:t>Takes 5 parameters</a:t>
            </a:r>
          </a:p>
          <a:p>
            <a:pPr lvl="4"/>
            <a:r>
              <a:rPr lang="en-US" sz="2400" dirty="0" err="1"/>
              <a:t>Database_id</a:t>
            </a:r>
            <a:endParaRPr lang="en-US" sz="2400" dirty="0"/>
          </a:p>
          <a:p>
            <a:pPr lvl="4"/>
            <a:r>
              <a:rPr lang="en-US" sz="2400" dirty="0" err="1"/>
              <a:t>Object_id</a:t>
            </a:r>
            <a:endParaRPr lang="en-US" sz="2400" dirty="0"/>
          </a:p>
          <a:p>
            <a:pPr lvl="4"/>
            <a:r>
              <a:rPr lang="en-US" sz="2400" dirty="0" err="1"/>
              <a:t>Index_id</a:t>
            </a:r>
            <a:endParaRPr lang="en-US" sz="2400" dirty="0"/>
          </a:p>
          <a:p>
            <a:pPr lvl="4"/>
            <a:r>
              <a:rPr lang="en-US" sz="2400" dirty="0" err="1"/>
              <a:t>Partition_id</a:t>
            </a:r>
            <a:endParaRPr lang="en-US" sz="2400" dirty="0"/>
          </a:p>
          <a:p>
            <a:pPr lvl="4"/>
            <a:r>
              <a:rPr lang="en-US" sz="2400" dirty="0"/>
              <a:t>Mode</a:t>
            </a:r>
          </a:p>
          <a:p>
            <a:pPr lvl="3"/>
            <a:r>
              <a:rPr lang="en-US" sz="2400" dirty="0"/>
              <a:t>Replaces DBCC SHOWCONTIG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65108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sys.dm_db_missing_index</a:t>
            </a:r>
            <a:r>
              <a:rPr lang="en-US" sz="2800" dirty="0"/>
              <a:t>_*</a:t>
            </a:r>
          </a:p>
          <a:p>
            <a:pPr lvl="3"/>
            <a:r>
              <a:rPr lang="en-US" sz="2400" dirty="0" err="1"/>
              <a:t>sys.dm_db_missing_index_details</a:t>
            </a:r>
            <a:endParaRPr lang="en-US" sz="2400" dirty="0"/>
          </a:p>
          <a:p>
            <a:pPr lvl="3"/>
            <a:r>
              <a:rPr lang="en-US" sz="2400" dirty="0" err="1"/>
              <a:t>sys.dm_db_missing_index_group_stats</a:t>
            </a:r>
            <a:endParaRPr lang="en-US" sz="2400" dirty="0"/>
          </a:p>
          <a:p>
            <a:pPr lvl="3"/>
            <a:r>
              <a:rPr lang="en-US" sz="2400" dirty="0" err="1"/>
              <a:t>sys.dm_db_missing_index_groups</a:t>
            </a:r>
            <a:endParaRPr lang="en-US" sz="2400" dirty="0"/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Able to assess where indexes could be best</a:t>
            </a:r>
          </a:p>
          <a:p>
            <a:pPr lvl="3"/>
            <a:r>
              <a:rPr lang="en-US" sz="2400" dirty="0"/>
              <a:t>Not as robust as DTA but VERY quick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47194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Query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sys.dm_exec_sessions</a:t>
            </a:r>
            <a:endParaRPr lang="en-US" sz="2800" dirty="0"/>
          </a:p>
          <a:p>
            <a:pPr lvl="3"/>
            <a:r>
              <a:rPr lang="en-US" sz="2400" dirty="0"/>
              <a:t>Covers functionality for </a:t>
            </a:r>
            <a:r>
              <a:rPr lang="en-US" sz="2400" b="1" dirty="0"/>
              <a:t>connections</a:t>
            </a:r>
            <a:r>
              <a:rPr lang="en-US" sz="2400" dirty="0"/>
              <a:t> to instance</a:t>
            </a:r>
          </a:p>
          <a:p>
            <a:pPr lvl="3"/>
            <a:r>
              <a:rPr lang="en-US" sz="2400" dirty="0"/>
              <a:t>Replaces sp_who2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sys.dm_exec_requests</a:t>
            </a:r>
            <a:endParaRPr lang="en-US" sz="2800" dirty="0"/>
          </a:p>
          <a:p>
            <a:pPr lvl="3"/>
            <a:r>
              <a:rPr lang="en-US" sz="2400" dirty="0"/>
              <a:t>Covers functionality for </a:t>
            </a:r>
            <a:r>
              <a:rPr lang="en-US" sz="2400" b="1" dirty="0"/>
              <a:t>queries</a:t>
            </a:r>
            <a:r>
              <a:rPr lang="en-US" sz="2400" dirty="0"/>
              <a:t> inside engine</a:t>
            </a:r>
          </a:p>
          <a:p>
            <a:pPr lvl="3"/>
            <a:r>
              <a:rPr lang="en-US" sz="2400" dirty="0"/>
              <a:t>Basis for resolving many performance issues</a:t>
            </a:r>
          </a:p>
          <a:p>
            <a:pPr lvl="4"/>
            <a:r>
              <a:rPr lang="en-US" sz="2400" dirty="0"/>
              <a:t>Query settings</a:t>
            </a:r>
          </a:p>
          <a:p>
            <a:pPr lvl="4"/>
            <a:r>
              <a:rPr lang="en-US" sz="2400" dirty="0"/>
              <a:t>Query execution</a:t>
            </a:r>
          </a:p>
          <a:p>
            <a:pPr lvl="4"/>
            <a:r>
              <a:rPr lang="en-US" sz="2400" dirty="0"/>
              <a:t>Transaction</a:t>
            </a:r>
          </a:p>
          <a:p>
            <a:pPr lvl="4"/>
            <a:r>
              <a:rPr lang="en-US" sz="2400" dirty="0"/>
              <a:t>Resource allocation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59434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I/O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sys.dm_io_virtual_file_stats</a:t>
            </a:r>
            <a:endParaRPr lang="en-US" sz="2800" dirty="0"/>
          </a:p>
          <a:p>
            <a:pPr lvl="3"/>
            <a:r>
              <a:rPr lang="en-US" sz="2400" dirty="0"/>
              <a:t>Similar to </a:t>
            </a:r>
            <a:r>
              <a:rPr lang="en-US" sz="2400" dirty="0" err="1"/>
              <a:t>fn_virtual_filestats</a:t>
            </a:r>
            <a:r>
              <a:rPr lang="en-US" sz="2400" dirty="0"/>
              <a:t>() function in SQL 2000</a:t>
            </a:r>
          </a:p>
          <a:p>
            <a:pPr lvl="4"/>
            <a:r>
              <a:rPr lang="en-US" sz="2400" dirty="0"/>
              <a:t>More granular</a:t>
            </a:r>
          </a:p>
          <a:p>
            <a:pPr lvl="3"/>
            <a:r>
              <a:rPr lang="en-US" sz="2400" dirty="0"/>
              <a:t>I/O stats are cumulative since SQL was started</a:t>
            </a:r>
          </a:p>
          <a:p>
            <a:pPr lvl="3"/>
            <a:endParaRPr lang="en-US" sz="2400" dirty="0"/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sys.dm_io_pending_io_requests</a:t>
            </a:r>
            <a:endParaRPr lang="en-US" sz="2800" dirty="0"/>
          </a:p>
          <a:p>
            <a:pPr lvl="3"/>
            <a:r>
              <a:rPr lang="en-US" sz="2400" dirty="0"/>
              <a:t>One row for each request waiting for I/O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68534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sys.dm_os_performance_counters</a:t>
            </a:r>
            <a:endParaRPr lang="en-US" sz="2800" dirty="0"/>
          </a:p>
          <a:p>
            <a:pPr lvl="3"/>
            <a:r>
              <a:rPr lang="en-US" sz="2400" dirty="0"/>
              <a:t>Allows similar but easier data to System Monitor 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sys.dm_os_wait_stats</a:t>
            </a:r>
            <a:endParaRPr lang="en-US" sz="2800" dirty="0"/>
          </a:p>
          <a:p>
            <a:pPr lvl="3"/>
            <a:r>
              <a:rPr lang="en-US" sz="2400" dirty="0"/>
              <a:t>Replaces DBCC SQLPERF(WAITSTATS)</a:t>
            </a:r>
          </a:p>
          <a:p>
            <a:pPr lvl="3"/>
            <a:r>
              <a:rPr lang="en-US" sz="2400" dirty="0"/>
              <a:t>Review wait types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04753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80226" name="Picture 2" descr="http://www.sccfd.org/pub_ed/images/sitter_answe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5837" y="1295400"/>
            <a:ext cx="4297363" cy="5381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1678259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Server Profiler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Defining a Trace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Have a plan!!</a:t>
            </a:r>
          </a:p>
          <a:p>
            <a:pPr lvl="3"/>
            <a:r>
              <a:rPr lang="en-US" sz="2400" dirty="0"/>
              <a:t>Data scope</a:t>
            </a:r>
          </a:p>
          <a:p>
            <a:pPr lvl="3"/>
            <a:r>
              <a:rPr lang="en-US" sz="2400" dirty="0"/>
              <a:t>Filters</a:t>
            </a:r>
          </a:p>
          <a:p>
            <a:pPr lvl="3"/>
            <a:r>
              <a:rPr lang="en-US" sz="2400" dirty="0"/>
              <a:t>Events and Data Columns</a:t>
            </a:r>
          </a:p>
          <a:p>
            <a:pPr lvl="3"/>
            <a:endParaRPr lang="en-US" sz="2400" dirty="0"/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Start with a predefined template</a:t>
            </a:r>
          </a:p>
          <a:p>
            <a:pPr lvl="3"/>
            <a:r>
              <a:rPr lang="en-US" sz="2400" dirty="0"/>
              <a:t>Different scenarios have distinct template</a:t>
            </a:r>
          </a:p>
          <a:p>
            <a:pPr lvl="3"/>
            <a:r>
              <a:rPr lang="en-US" sz="2400" dirty="0"/>
              <a:t>Build a set of templates to capture info quickly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1604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Database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sys.dm_db_index_usage_stats</a:t>
            </a:r>
            <a:r>
              <a:rPr lang="en-US" sz="2800" dirty="0"/>
              <a:t> (DMV)</a:t>
            </a:r>
          </a:p>
          <a:p>
            <a:pPr lvl="3"/>
            <a:r>
              <a:rPr lang="en-US" sz="2400" dirty="0"/>
              <a:t>Contains core statistics about each index in db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sys.dm_db_index_operational_stats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(DMF)</a:t>
            </a:r>
          </a:p>
          <a:p>
            <a:pPr lvl="3"/>
            <a:r>
              <a:rPr lang="en-US" sz="2400" dirty="0"/>
              <a:t>Takes 4 parameters</a:t>
            </a:r>
          </a:p>
          <a:p>
            <a:pPr lvl="4"/>
            <a:r>
              <a:rPr lang="en-US" sz="2400" dirty="0" err="1"/>
              <a:t>Database_id</a:t>
            </a:r>
            <a:endParaRPr lang="en-US" sz="2400" dirty="0"/>
          </a:p>
          <a:p>
            <a:pPr lvl="4"/>
            <a:r>
              <a:rPr lang="en-US" sz="2400" dirty="0" err="1"/>
              <a:t>Object_id</a:t>
            </a:r>
            <a:endParaRPr lang="en-US" sz="2400" dirty="0"/>
          </a:p>
          <a:p>
            <a:pPr lvl="4"/>
            <a:r>
              <a:rPr lang="en-US" sz="2400" dirty="0" err="1"/>
              <a:t>Index_id</a:t>
            </a:r>
            <a:endParaRPr lang="en-US" sz="2400" dirty="0"/>
          </a:p>
          <a:p>
            <a:pPr lvl="4"/>
            <a:r>
              <a:rPr lang="en-US" sz="2400" dirty="0" err="1"/>
              <a:t>Partition_id</a:t>
            </a:r>
            <a:endParaRPr lang="en-US" sz="2400" dirty="0"/>
          </a:p>
          <a:p>
            <a:pPr lvl="3"/>
            <a:r>
              <a:rPr lang="en-US" sz="2400" dirty="0"/>
              <a:t>Displays all current info on locking\latching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92874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sys.dm_db_index_physical_stats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(DMF)</a:t>
            </a:r>
          </a:p>
          <a:p>
            <a:pPr lvl="3"/>
            <a:r>
              <a:rPr lang="en-US" sz="2400" dirty="0"/>
              <a:t>Takes 5 parameters</a:t>
            </a:r>
          </a:p>
          <a:p>
            <a:pPr lvl="4"/>
            <a:r>
              <a:rPr lang="en-US" sz="2400" dirty="0" err="1"/>
              <a:t>Database_id</a:t>
            </a:r>
            <a:endParaRPr lang="en-US" sz="2400" dirty="0"/>
          </a:p>
          <a:p>
            <a:pPr lvl="4"/>
            <a:r>
              <a:rPr lang="en-US" sz="2400" dirty="0" err="1"/>
              <a:t>Object_id</a:t>
            </a:r>
            <a:endParaRPr lang="en-US" sz="2400" dirty="0"/>
          </a:p>
          <a:p>
            <a:pPr lvl="4"/>
            <a:r>
              <a:rPr lang="en-US" sz="2400" dirty="0" err="1"/>
              <a:t>Index_id</a:t>
            </a:r>
            <a:endParaRPr lang="en-US" sz="2400" dirty="0"/>
          </a:p>
          <a:p>
            <a:pPr lvl="4"/>
            <a:r>
              <a:rPr lang="en-US" sz="2400" dirty="0" err="1"/>
              <a:t>Partition_id</a:t>
            </a:r>
            <a:endParaRPr lang="en-US" sz="2400" dirty="0"/>
          </a:p>
          <a:p>
            <a:pPr lvl="4"/>
            <a:r>
              <a:rPr lang="en-US" sz="2400" dirty="0"/>
              <a:t>Mode</a:t>
            </a:r>
          </a:p>
          <a:p>
            <a:pPr lvl="3"/>
            <a:r>
              <a:rPr lang="en-US" sz="2400" dirty="0">
                <a:solidFill>
                  <a:srgbClr val="7030A0"/>
                </a:solidFill>
              </a:rPr>
              <a:t>Replaces DBCC SHOWCONTIG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534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16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/>
          <a:lstStyle/>
          <a:p>
            <a:r>
              <a:rPr lang="en-GB" dirty="0"/>
              <a:t>Know Database Environment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dirty="0"/>
              <a:t>Transactions</a:t>
            </a:r>
          </a:p>
          <a:p>
            <a:pPr lvl="0"/>
            <a:r>
              <a:rPr lang="en-US" dirty="0"/>
              <a:t>Data flow</a:t>
            </a:r>
          </a:p>
          <a:p>
            <a:pPr lvl="0"/>
            <a:r>
              <a:rPr lang="en-US" dirty="0"/>
              <a:t>Customers (internal and external)</a:t>
            </a:r>
          </a:p>
          <a:p>
            <a:pPr lvl="0"/>
            <a:r>
              <a:rPr lang="en-US" dirty="0"/>
              <a:t>Hardware</a:t>
            </a:r>
          </a:p>
          <a:p>
            <a:pPr lvl="0"/>
            <a:r>
              <a:rPr lang="en-US" dirty="0"/>
              <a:t>Database objects</a:t>
            </a:r>
          </a:p>
          <a:p>
            <a:pPr lvl="0"/>
            <a:r>
              <a:rPr lang="en-US" dirty="0"/>
              <a:t>Skills of DBA staff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447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sys.dm_db_missing_index</a:t>
            </a:r>
            <a:r>
              <a:rPr lang="en-US" sz="2800" dirty="0"/>
              <a:t>_*</a:t>
            </a:r>
          </a:p>
          <a:p>
            <a:pPr lvl="3"/>
            <a:r>
              <a:rPr lang="en-US" sz="2400" dirty="0" err="1"/>
              <a:t>sys.dm_db_missing_index_details</a:t>
            </a:r>
            <a:endParaRPr lang="en-US" sz="2400" dirty="0"/>
          </a:p>
          <a:p>
            <a:pPr lvl="3"/>
            <a:r>
              <a:rPr lang="en-US" sz="2400" dirty="0" err="1"/>
              <a:t>sys.dm_db_missing_index_group_stats</a:t>
            </a:r>
            <a:endParaRPr lang="en-US" sz="2400" dirty="0"/>
          </a:p>
          <a:p>
            <a:pPr lvl="3"/>
            <a:r>
              <a:rPr lang="en-US" sz="2400" dirty="0" err="1"/>
              <a:t>sys.dm_db_missing_index_groups</a:t>
            </a:r>
            <a:endParaRPr lang="en-US" sz="2400" dirty="0"/>
          </a:p>
          <a:p>
            <a:pPr lvl="3"/>
            <a:endParaRPr lang="en-US" sz="2400" dirty="0"/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Able to assess where indexes could be best</a:t>
            </a:r>
          </a:p>
          <a:p>
            <a:pPr lvl="3"/>
            <a:r>
              <a:rPr lang="en-US" sz="2400" dirty="0"/>
              <a:t>Not as robust as DTA but VERY quick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9923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Query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sys.dm_exec_sessions</a:t>
            </a:r>
            <a:endParaRPr lang="en-US" sz="2800" dirty="0">
              <a:solidFill>
                <a:srgbClr val="FF0000"/>
              </a:solidFill>
            </a:endParaRPr>
          </a:p>
          <a:p>
            <a:pPr lvl="3"/>
            <a:r>
              <a:rPr lang="en-US" sz="2400" dirty="0"/>
              <a:t>Covers functionality for </a:t>
            </a:r>
            <a:r>
              <a:rPr lang="en-US" sz="2400" b="1" dirty="0"/>
              <a:t>connections</a:t>
            </a:r>
            <a:r>
              <a:rPr lang="en-US" sz="2400" dirty="0"/>
              <a:t> to instance</a:t>
            </a:r>
          </a:p>
          <a:p>
            <a:pPr lvl="3"/>
            <a:r>
              <a:rPr lang="en-US" sz="2400" dirty="0">
                <a:solidFill>
                  <a:srgbClr val="7030A0"/>
                </a:solidFill>
              </a:rPr>
              <a:t>Replaces sp_who2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9998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Query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sys.dm_exec_requests</a:t>
            </a:r>
            <a:endParaRPr lang="en-US" sz="2800" dirty="0">
              <a:solidFill>
                <a:srgbClr val="FF0000"/>
              </a:solidFill>
            </a:endParaRPr>
          </a:p>
          <a:p>
            <a:pPr lvl="3"/>
            <a:r>
              <a:rPr lang="en-US" sz="2400" dirty="0"/>
              <a:t>Covers functionality for </a:t>
            </a:r>
            <a:r>
              <a:rPr lang="en-US" sz="2400" b="1" dirty="0"/>
              <a:t>queries</a:t>
            </a:r>
            <a:r>
              <a:rPr lang="en-US" sz="2400" dirty="0"/>
              <a:t> inside engine</a:t>
            </a:r>
          </a:p>
          <a:p>
            <a:pPr lvl="3"/>
            <a:r>
              <a:rPr lang="en-US" sz="2400" dirty="0"/>
              <a:t>Basis for resolving many performance issues</a:t>
            </a:r>
          </a:p>
          <a:p>
            <a:pPr lvl="4"/>
            <a:r>
              <a:rPr lang="en-US" sz="2400" dirty="0"/>
              <a:t>Query settings</a:t>
            </a:r>
          </a:p>
          <a:p>
            <a:pPr lvl="4"/>
            <a:r>
              <a:rPr lang="en-US" sz="2400" dirty="0"/>
              <a:t>Query execution</a:t>
            </a:r>
          </a:p>
          <a:p>
            <a:pPr lvl="4"/>
            <a:r>
              <a:rPr lang="en-US" sz="2400" dirty="0"/>
              <a:t>Transaction</a:t>
            </a:r>
          </a:p>
          <a:p>
            <a:pPr lvl="4"/>
            <a:r>
              <a:rPr lang="en-US" sz="2400" dirty="0"/>
              <a:t>Resource allocation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24055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I/O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sys.dm_io_virtual_file_stats</a:t>
            </a:r>
            <a:endParaRPr lang="en-US" sz="2800" dirty="0">
              <a:solidFill>
                <a:srgbClr val="FF0000"/>
              </a:solidFill>
            </a:endParaRPr>
          </a:p>
          <a:p>
            <a:pPr lvl="3"/>
            <a:r>
              <a:rPr lang="en-US" sz="2400" dirty="0"/>
              <a:t>Similar to </a:t>
            </a:r>
            <a:r>
              <a:rPr lang="en-US" sz="2400" dirty="0" err="1"/>
              <a:t>fn_virtual_filestats</a:t>
            </a:r>
            <a:r>
              <a:rPr lang="en-US" sz="2400" dirty="0"/>
              <a:t>() function</a:t>
            </a:r>
          </a:p>
          <a:p>
            <a:pPr lvl="4"/>
            <a:r>
              <a:rPr lang="en-US" sz="2400" dirty="0"/>
              <a:t>More granular</a:t>
            </a:r>
          </a:p>
          <a:p>
            <a:pPr lvl="3"/>
            <a:r>
              <a:rPr lang="en-US" sz="2400" dirty="0"/>
              <a:t>I/O stats are cumulative since SQL was started</a:t>
            </a:r>
          </a:p>
          <a:p>
            <a:pPr lvl="3"/>
            <a:endParaRPr lang="en-US" sz="2400" dirty="0"/>
          </a:p>
          <a:p>
            <a:pPr lvl="2">
              <a:buFont typeface="Wingdings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sys.dm_io_pending_io_requests</a:t>
            </a:r>
            <a:endParaRPr lang="en-US" sz="2800" dirty="0">
              <a:solidFill>
                <a:srgbClr val="FF0000"/>
              </a:solidFill>
            </a:endParaRPr>
          </a:p>
          <a:p>
            <a:pPr lvl="3"/>
            <a:r>
              <a:rPr lang="en-US" sz="2400" dirty="0"/>
              <a:t>One row for each request waiting for I/O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6864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Mgt Views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Statistics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sys.dm_os_performance_counters</a:t>
            </a:r>
            <a:endParaRPr lang="en-US" sz="2800" dirty="0">
              <a:solidFill>
                <a:srgbClr val="FF0000"/>
              </a:solidFill>
            </a:endParaRPr>
          </a:p>
          <a:p>
            <a:pPr lvl="3"/>
            <a:r>
              <a:rPr lang="en-US" sz="2400" dirty="0"/>
              <a:t>Allows similar but easier data to System Monitor</a:t>
            </a:r>
          </a:p>
          <a:p>
            <a:pPr lvl="3">
              <a:buNone/>
            </a:pPr>
            <a:r>
              <a:rPr lang="en-US" sz="2400" dirty="0"/>
              <a:t> 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sys.dm_os_wait_stats</a:t>
            </a:r>
            <a:endParaRPr lang="en-US" sz="2800" dirty="0">
              <a:solidFill>
                <a:srgbClr val="FF0000"/>
              </a:solidFill>
            </a:endParaRPr>
          </a:p>
          <a:p>
            <a:pPr lvl="3"/>
            <a:r>
              <a:rPr lang="en-US" sz="2400" dirty="0">
                <a:solidFill>
                  <a:srgbClr val="7030A0"/>
                </a:solidFill>
              </a:rPr>
              <a:t>Replaces DBCC SQLPERF(WAITSTATS)</a:t>
            </a:r>
          </a:p>
          <a:p>
            <a:pPr lvl="3"/>
            <a:r>
              <a:rPr lang="en-US" sz="2400" dirty="0"/>
              <a:t>Review wait types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9888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Performance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Defines what is currently ‘normal’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 err="1"/>
              <a:t>PerfMon</a:t>
            </a:r>
            <a:endParaRPr lang="en-US" sz="2800" dirty="0"/>
          </a:p>
          <a:p>
            <a:pPr lvl="3"/>
            <a:r>
              <a:rPr lang="en-US" sz="2400" dirty="0"/>
              <a:t>Create a log </a:t>
            </a:r>
          </a:p>
          <a:p>
            <a:pPr lvl="3"/>
            <a:r>
              <a:rPr lang="en-US" sz="2400" dirty="0"/>
              <a:t>Capture measurements 2-3 times a minute</a:t>
            </a:r>
          </a:p>
          <a:p>
            <a:pPr lvl="3"/>
            <a:endParaRPr lang="en-US" sz="2400" dirty="0"/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Standard Counters</a:t>
            </a:r>
          </a:p>
          <a:p>
            <a:pPr lvl="3"/>
            <a:r>
              <a:rPr lang="en-US" sz="2400" dirty="0"/>
              <a:t>Become familiar with what is important for YOU</a:t>
            </a:r>
          </a:p>
        </p:txBody>
      </p:sp>
    </p:spTree>
    <p:extLst>
      <p:ext uri="{BB962C8B-B14F-4D97-AF65-F5344CB8AC3E}">
        <p14:creationId xmlns:p14="http://schemas.microsoft.com/office/powerpoint/2010/main" val="2258839222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3100" b="1" i="1" u="sng" dirty="0"/>
              <a:t>Memory</a:t>
            </a:r>
            <a:r>
              <a:rPr lang="en-US" sz="3100" dirty="0"/>
              <a:t>			</a:t>
            </a:r>
          </a:p>
          <a:p>
            <a:pPr>
              <a:buNone/>
            </a:pPr>
            <a:r>
              <a:rPr lang="en-US" sz="3100" dirty="0"/>
              <a:t>	Available MB:			</a:t>
            </a:r>
            <a:r>
              <a:rPr lang="en-US" sz="3100" i="1" dirty="0"/>
              <a:t> Average </a:t>
            </a:r>
            <a:r>
              <a:rPr lang="en-US" sz="3100" dirty="0"/>
              <a:t>&gt; 10MB</a:t>
            </a:r>
          </a:p>
          <a:p>
            <a:pPr>
              <a:buNone/>
            </a:pPr>
            <a:r>
              <a:rPr lang="en-US" sz="3100" dirty="0"/>
              <a:t>	Pages/sec:				</a:t>
            </a:r>
            <a:r>
              <a:rPr lang="en-US" sz="2400" i="1" dirty="0"/>
              <a:t> </a:t>
            </a:r>
            <a:r>
              <a:rPr lang="en-US" sz="3100" i="1" dirty="0"/>
              <a:t>Average</a:t>
            </a:r>
            <a:r>
              <a:rPr lang="en-US" sz="2400" i="1" dirty="0"/>
              <a:t> </a:t>
            </a:r>
            <a:r>
              <a:rPr lang="en-US" sz="3100" dirty="0"/>
              <a:t>&lt; 50</a:t>
            </a:r>
          </a:p>
          <a:p>
            <a:pPr>
              <a:buNone/>
            </a:pPr>
            <a:endParaRPr lang="en-US" sz="3100" dirty="0"/>
          </a:p>
          <a:p>
            <a:pPr>
              <a:buNone/>
            </a:pPr>
            <a:r>
              <a:rPr lang="en-US" sz="3100" b="1" i="1" u="sng" dirty="0"/>
              <a:t>SQL Server: Buffer Mgr</a:t>
            </a:r>
            <a:r>
              <a:rPr lang="en-US" sz="3100" dirty="0"/>
              <a:t>			</a:t>
            </a:r>
          </a:p>
          <a:p>
            <a:pPr>
              <a:buNone/>
            </a:pPr>
            <a:r>
              <a:rPr lang="en-US" sz="3100" dirty="0"/>
              <a:t>	Buffer Cache Hit Ratio:		Average &gt; 90%</a:t>
            </a:r>
          </a:p>
          <a:p>
            <a:pPr>
              <a:buNone/>
            </a:pPr>
            <a:r>
              <a:rPr lang="en-US" sz="3100" dirty="0"/>
              <a:t>	Free Pages:				Min Value &gt; 640</a:t>
            </a:r>
          </a:p>
          <a:p>
            <a:pPr>
              <a:buNone/>
            </a:pPr>
            <a:endParaRPr lang="en-US" sz="3100" dirty="0"/>
          </a:p>
          <a:p>
            <a:pPr>
              <a:buNone/>
            </a:pPr>
            <a:r>
              <a:rPr lang="en-US" sz="3100" b="1" i="1" u="sng" dirty="0" err="1"/>
              <a:t>SQLServer</a:t>
            </a:r>
            <a:r>
              <a:rPr lang="en-US" sz="3100" b="1" i="1" u="sng" dirty="0"/>
              <a:t>: Memory Manager</a:t>
            </a:r>
            <a:r>
              <a:rPr lang="en-US" sz="3100" dirty="0"/>
              <a:t>			</a:t>
            </a:r>
          </a:p>
          <a:p>
            <a:pPr>
              <a:buNone/>
            </a:pPr>
            <a:r>
              <a:rPr lang="en-US" sz="3100" dirty="0"/>
              <a:t>	Memory Grants Pending:		Average = 0</a:t>
            </a:r>
          </a:p>
          <a:p>
            <a:pPr>
              <a:buNone/>
            </a:pPr>
            <a:r>
              <a:rPr lang="en-US" sz="3100" dirty="0"/>
              <a:t>	Target Server Memory:		Close to  physical memory</a:t>
            </a:r>
          </a:p>
          <a:p>
            <a:pPr>
              <a:buNone/>
            </a:pPr>
            <a:r>
              <a:rPr lang="en-US" sz="3100" dirty="0"/>
              <a:t>	Total Server Memory:		Close to Target Server </a:t>
            </a:r>
            <a:r>
              <a:rPr lang="en-US" dirty="0"/>
              <a:t>memory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35961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Disk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i="1" u="sng" dirty="0" err="1"/>
              <a:t>PhysicalDisk</a:t>
            </a:r>
            <a:r>
              <a:rPr lang="en-US" sz="2400" b="1" i="1" u="sng" dirty="0"/>
              <a:t>	</a:t>
            </a:r>
            <a:r>
              <a:rPr lang="en-US" sz="2400" i="1" dirty="0"/>
              <a:t>		</a:t>
            </a:r>
          </a:p>
          <a:p>
            <a:pPr>
              <a:buNone/>
            </a:pPr>
            <a:r>
              <a:rPr lang="en-US" sz="2400" i="1" dirty="0"/>
              <a:t>	% Disk Time:			&lt; 5%</a:t>
            </a:r>
          </a:p>
          <a:p>
            <a:pPr>
              <a:buNone/>
            </a:pPr>
            <a:r>
              <a:rPr lang="en-US" sz="2400" i="1" dirty="0"/>
              <a:t>	Current Disk Queue Length:	&lt; 2 per disk</a:t>
            </a:r>
          </a:p>
          <a:p>
            <a:pPr>
              <a:buNone/>
            </a:pPr>
            <a:r>
              <a:rPr lang="en-US" sz="2400" i="1" dirty="0"/>
              <a:t>	</a:t>
            </a:r>
            <a:r>
              <a:rPr lang="en-US" sz="2400" i="1" dirty="0" err="1"/>
              <a:t>Avg</a:t>
            </a:r>
            <a:r>
              <a:rPr lang="en-US" sz="2400" i="1" dirty="0"/>
              <a:t> Disk Queue Length:		&lt; 2 per disk</a:t>
            </a:r>
          </a:p>
          <a:p>
            <a:pPr>
              <a:buNone/>
            </a:pPr>
            <a:r>
              <a:rPr lang="en-US" sz="2400" i="1" dirty="0"/>
              <a:t>	Disk Transfers/sec:			Max Value &lt; 100</a:t>
            </a:r>
          </a:p>
          <a:p>
            <a:pPr>
              <a:buNone/>
            </a:pPr>
            <a:r>
              <a:rPr lang="en-US" sz="2400" i="1" dirty="0"/>
              <a:t>	Disk Bytes/sec:			Max Value &lt;10 MB/sec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32952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i="1" u="sng" dirty="0"/>
              <a:t>Processor (_Total)</a:t>
            </a:r>
            <a:r>
              <a:rPr lang="en-US" sz="2400" i="1" dirty="0"/>
              <a:t>			</a:t>
            </a:r>
          </a:p>
          <a:p>
            <a:pPr>
              <a:buNone/>
            </a:pPr>
            <a:r>
              <a:rPr lang="en-US" sz="2400" i="1" dirty="0"/>
              <a:t>	% Processor Time:			Average &lt; 80%</a:t>
            </a:r>
          </a:p>
          <a:p>
            <a:pPr>
              <a:buNone/>
            </a:pPr>
            <a:r>
              <a:rPr lang="en-US" sz="2400" i="1" dirty="0"/>
              <a:t>	% Privileged Time:			Average  &lt; 10%</a:t>
            </a:r>
          </a:p>
          <a:p>
            <a:pPr>
              <a:buNone/>
            </a:pPr>
            <a:r>
              <a:rPr lang="en-US" sz="2400" b="1" i="1" u="sng" dirty="0"/>
              <a:t>System	</a:t>
            </a:r>
            <a:r>
              <a:rPr lang="en-US" sz="2400" i="1" dirty="0"/>
              <a:t>		</a:t>
            </a:r>
          </a:p>
          <a:p>
            <a:pPr>
              <a:buNone/>
            </a:pPr>
            <a:r>
              <a:rPr lang="en-US" sz="2400" i="1" dirty="0"/>
              <a:t>	Proc Queue Length:		 Average &lt; 2</a:t>
            </a:r>
          </a:p>
          <a:p>
            <a:pPr>
              <a:buNone/>
            </a:pPr>
            <a:r>
              <a:rPr lang="en-US" sz="2400" i="1" dirty="0"/>
              <a:t>	Context Switches/sec:		</a:t>
            </a:r>
            <a:r>
              <a:rPr lang="en-US" sz="2400" i="1" dirty="0" err="1"/>
              <a:t>Avg</a:t>
            </a:r>
            <a:r>
              <a:rPr lang="en-US" sz="2400" i="1" dirty="0"/>
              <a:t>  &lt; 1000 per processor</a:t>
            </a:r>
          </a:p>
          <a:p>
            <a:pPr>
              <a:buNone/>
            </a:pPr>
            <a:r>
              <a:rPr lang="en-US" sz="2400" b="1" i="1" u="sng" dirty="0" err="1"/>
              <a:t>SQLServer</a:t>
            </a:r>
            <a:r>
              <a:rPr lang="en-US" sz="2400" b="1" i="1" u="sng" dirty="0"/>
              <a:t>: SQL Statistics</a:t>
            </a:r>
            <a:r>
              <a:rPr lang="en-US" sz="2400" i="1" dirty="0"/>
              <a:t>			</a:t>
            </a:r>
          </a:p>
          <a:p>
            <a:pPr>
              <a:buNone/>
            </a:pPr>
            <a:r>
              <a:rPr lang="en-US" sz="2400" i="1" dirty="0"/>
              <a:t>	Compilations/sec:			~ 0</a:t>
            </a:r>
          </a:p>
          <a:p>
            <a:pPr>
              <a:buNone/>
            </a:pPr>
            <a:r>
              <a:rPr lang="en-US" sz="2400" i="1" dirty="0"/>
              <a:t>	Re-Compilations/sec:		~ 0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31877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b="1" i="1" u="sng" dirty="0" err="1"/>
              <a:t>SQLServer</a:t>
            </a:r>
            <a:r>
              <a:rPr lang="en-US" sz="2400" b="1" i="1" u="sng" dirty="0"/>
              <a:t>: Access Methods</a:t>
            </a:r>
          </a:p>
          <a:p>
            <a:pPr>
              <a:buNone/>
            </a:pPr>
            <a:r>
              <a:rPr lang="en-US" sz="2400" i="1" dirty="0"/>
              <a:t>	Free Space Scans/sec:		~ 0</a:t>
            </a:r>
          </a:p>
          <a:p>
            <a:pPr>
              <a:buNone/>
            </a:pPr>
            <a:r>
              <a:rPr lang="en-US" sz="2400" i="1" dirty="0"/>
              <a:t>	Full Scans/sec:			~ 0</a:t>
            </a:r>
          </a:p>
          <a:p>
            <a:pPr>
              <a:buNone/>
            </a:pPr>
            <a:r>
              <a:rPr lang="en-US" sz="2400" i="1" dirty="0"/>
              <a:t>	Page Splits/sec			&lt; 12,000/sec</a:t>
            </a:r>
          </a:p>
          <a:p>
            <a:pPr>
              <a:buNone/>
            </a:pPr>
            <a:r>
              <a:rPr lang="en-US" sz="2400" b="1" i="1" u="sng" dirty="0"/>
              <a:t>SQL Server: General Statistics </a:t>
            </a:r>
            <a:r>
              <a:rPr lang="en-US" sz="2400" i="1" dirty="0"/>
              <a:t>			</a:t>
            </a:r>
          </a:p>
          <a:p>
            <a:pPr>
              <a:buNone/>
            </a:pPr>
            <a:r>
              <a:rPr lang="en-US" sz="2400" i="1" dirty="0"/>
              <a:t>	User Connections:			varies by load</a:t>
            </a:r>
          </a:p>
          <a:p>
            <a:pPr>
              <a:buNone/>
            </a:pPr>
            <a:r>
              <a:rPr lang="en-US" sz="2400" b="1" i="1" u="sng" dirty="0" err="1"/>
              <a:t>SQLServer</a:t>
            </a:r>
            <a:r>
              <a:rPr lang="en-US" sz="2400" b="1" i="1" u="sng" dirty="0"/>
              <a:t>: Latches </a:t>
            </a:r>
            <a:r>
              <a:rPr lang="en-US" sz="2400" i="1" dirty="0"/>
              <a:t>		</a:t>
            </a:r>
          </a:p>
          <a:p>
            <a:pPr>
              <a:buNone/>
            </a:pPr>
            <a:r>
              <a:rPr lang="en-US" sz="2400" i="1" dirty="0"/>
              <a:t>	Total Latch Wait time:		~ 0</a:t>
            </a:r>
          </a:p>
          <a:p>
            <a:pPr>
              <a:buNone/>
            </a:pPr>
            <a:r>
              <a:rPr lang="en-US" sz="2400" b="1" i="1" u="sng" dirty="0" err="1"/>
              <a:t>SQLServer</a:t>
            </a:r>
            <a:r>
              <a:rPr lang="en-US" sz="2400" b="1" i="1" u="sng" dirty="0"/>
              <a:t>: Locks</a:t>
            </a:r>
          </a:p>
          <a:p>
            <a:pPr>
              <a:buNone/>
            </a:pPr>
            <a:r>
              <a:rPr lang="en-US" sz="2400" i="1" dirty="0"/>
              <a:t>	Lock Timeouts/sec:			0 (!)</a:t>
            </a:r>
          </a:p>
          <a:p>
            <a:pPr>
              <a:buNone/>
            </a:pPr>
            <a:r>
              <a:rPr lang="en-US" sz="2400" i="1" dirty="0"/>
              <a:t>	Lock Wait time:	 		~ 0</a:t>
            </a:r>
          </a:p>
          <a:p>
            <a:pPr>
              <a:buNone/>
            </a:pPr>
            <a:r>
              <a:rPr lang="en-US" sz="2400" i="1" dirty="0"/>
              <a:t>	Number of Deadlocks/sec:		0 (!)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966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17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Know Database Environment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Transactions</a:t>
            </a:r>
          </a:p>
          <a:p>
            <a:pPr lvl="1"/>
            <a:r>
              <a:rPr lang="en-US" sz="2800" dirty="0"/>
              <a:t>How does data come into the system?</a:t>
            </a:r>
          </a:p>
          <a:p>
            <a:pPr lvl="1"/>
            <a:r>
              <a:rPr lang="en-US" sz="2800" dirty="0"/>
              <a:t>How often does data come in?</a:t>
            </a:r>
          </a:p>
          <a:p>
            <a:pPr lvl="1"/>
            <a:r>
              <a:rPr lang="en-US" sz="2800" dirty="0"/>
              <a:t>Which objects are affected?</a:t>
            </a:r>
          </a:p>
          <a:p>
            <a:pPr lvl="0"/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557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Points: Creating a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/>
              <a:t>Invaluable when troubleshooting</a:t>
            </a:r>
          </a:p>
          <a:p>
            <a:pPr marL="342900" lvl="2" indent="-342900"/>
            <a:r>
              <a:rPr lang="en-US" dirty="0"/>
              <a:t>Able to identify trends and avert problems</a:t>
            </a:r>
          </a:p>
          <a:p>
            <a:pPr marL="342900" lvl="2" indent="-342900"/>
            <a:r>
              <a:rPr lang="en-US" dirty="0"/>
              <a:t>Makes technicians pay attention</a:t>
            </a:r>
          </a:p>
        </p:txBody>
      </p:sp>
      <p:pic>
        <p:nvPicPr>
          <p:cNvPr id="5" name="Picture 4" descr="http://marimbamusic.org/wp-content/uploads/2008/05/teach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91000"/>
            <a:ext cx="2649338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8452526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dirty="0">
                <a:latin typeface="Arial" pitchFamily="34" charset="0"/>
                <a:cs typeface="Arial" pitchFamily="34" charset="0"/>
              </a:rPr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4578" name="Picture 2" descr="http://climate.nasa.gov/kids/images/Kid_ques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2613"/>
            <a:ext cx="3733800" cy="6825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9937772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http://www.hsmai.no/aimages/happy_people_11521928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8083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2274647"/>
      </p:ext>
    </p:extLst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4209" name="Picture 1" descr="http://www.ccer.org/_public/site/files/images/UW.Signature_stack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240" y="492247"/>
            <a:ext cx="8602160" cy="4232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7280169"/>
      </p:ext>
    </p:extLst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57200"/>
            <a:ext cx="5867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253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18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r>
              <a:rPr lang="en-GB" dirty="0"/>
              <a:t>Know Database Environment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50292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Dataflow</a:t>
            </a:r>
          </a:p>
          <a:p>
            <a:pPr lvl="1"/>
            <a:r>
              <a:rPr lang="en-US" sz="3000" i="1" dirty="0"/>
              <a:t>How</a:t>
            </a:r>
            <a:r>
              <a:rPr lang="en-US" sz="3000" dirty="0"/>
              <a:t> data modified AFTER in the system </a:t>
            </a:r>
          </a:p>
          <a:p>
            <a:pPr lvl="2"/>
            <a:r>
              <a:rPr lang="en-US" sz="3000" dirty="0"/>
              <a:t>SQL Agent jobs</a:t>
            </a:r>
          </a:p>
          <a:p>
            <a:pPr lvl="2"/>
            <a:r>
              <a:rPr lang="en-US" sz="3000" dirty="0"/>
              <a:t>Triggers</a:t>
            </a:r>
          </a:p>
          <a:p>
            <a:pPr lvl="2"/>
            <a:r>
              <a:rPr lang="en-US" sz="3000" dirty="0"/>
              <a:t>O/S system tasks</a:t>
            </a:r>
          </a:p>
          <a:p>
            <a:pPr lvl="2"/>
            <a:endParaRPr lang="en-US" sz="3000" dirty="0"/>
          </a:p>
          <a:p>
            <a:pPr lvl="1"/>
            <a:r>
              <a:rPr lang="en-US" sz="3000" i="1" dirty="0"/>
              <a:t>Where</a:t>
            </a:r>
            <a:r>
              <a:rPr lang="en-US" sz="3000" dirty="0"/>
              <a:t> is data leveraged throughout the system?</a:t>
            </a:r>
          </a:p>
          <a:p>
            <a:pPr lvl="1"/>
            <a:r>
              <a:rPr lang="en-US" sz="3000" i="1" dirty="0"/>
              <a:t>When</a:t>
            </a:r>
            <a:r>
              <a:rPr lang="en-US" sz="3000" dirty="0"/>
              <a:t> do modifications or movement occur?</a:t>
            </a:r>
          </a:p>
          <a:p>
            <a:pPr lvl="1"/>
            <a:r>
              <a:rPr lang="en-US" sz="3000" i="1" dirty="0"/>
              <a:t>Who</a:t>
            </a:r>
            <a:r>
              <a:rPr lang="en-US" sz="3000" dirty="0"/>
              <a:t> depends on these updates?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19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r>
              <a:rPr lang="en-GB" dirty="0"/>
              <a:t>Know Database Environment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Customers</a:t>
            </a:r>
          </a:p>
          <a:p>
            <a:pPr lvl="1"/>
            <a:r>
              <a:rPr lang="en-US" sz="2800" dirty="0"/>
              <a:t>Define </a:t>
            </a:r>
            <a:r>
              <a:rPr lang="en-US" sz="2800" i="1" u="sng" dirty="0">
                <a:solidFill>
                  <a:srgbClr val="7030A0"/>
                </a:solidFill>
              </a:rPr>
              <a:t>WHO</a:t>
            </a:r>
            <a:r>
              <a:rPr lang="en-US" sz="2800" dirty="0"/>
              <a:t> they are </a:t>
            </a:r>
          </a:p>
          <a:p>
            <a:pPr lvl="2"/>
            <a:r>
              <a:rPr lang="en-US" sz="2800" dirty="0"/>
              <a:t>specific group, people and office location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Define each group’s data needs</a:t>
            </a:r>
          </a:p>
          <a:p>
            <a:pPr lvl="2"/>
            <a:r>
              <a:rPr lang="en-US" sz="2800" dirty="0"/>
              <a:t>reading/writing requirements</a:t>
            </a:r>
          </a:p>
          <a:p>
            <a:pPr lvl="2"/>
            <a:r>
              <a:rPr lang="en-US" sz="2800" i="1" dirty="0">
                <a:solidFill>
                  <a:srgbClr val="7030A0"/>
                </a:solidFill>
              </a:rPr>
              <a:t>Listen to them!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/>
              <a:t>Define most-urgent data/processes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265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686800" cy="5224272"/>
          </a:xfrm>
        </p:spPr>
        <p:txBody>
          <a:bodyPr>
            <a:normAutofit/>
          </a:bodyPr>
          <a:lstStyle/>
          <a:p>
            <a:r>
              <a:rPr lang="en-US" dirty="0" smtClean="0"/>
              <a:t>Announcements</a:t>
            </a:r>
          </a:p>
          <a:p>
            <a:endParaRPr lang="en-US" dirty="0" smtClean="0"/>
          </a:p>
          <a:p>
            <a:r>
              <a:rPr lang="en-US" dirty="0" smtClean="0"/>
              <a:t>Maintenance</a:t>
            </a:r>
          </a:p>
          <a:p>
            <a:endParaRPr lang="en-US" dirty="0"/>
          </a:p>
          <a:p>
            <a:r>
              <a:rPr lang="en-US" dirty="0" smtClean="0"/>
              <a:t>Monitoring</a:t>
            </a:r>
          </a:p>
          <a:p>
            <a:endParaRPr lang="en-US" dirty="0"/>
          </a:p>
          <a:p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Sub-Query </a:t>
            </a:r>
            <a:r>
              <a:rPr lang="en-US" dirty="0" smtClean="0"/>
              <a:t>challenge 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82" y="57912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50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20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Know Database Environment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Hardware</a:t>
            </a:r>
          </a:p>
          <a:p>
            <a:pPr lvl="1"/>
            <a:r>
              <a:rPr lang="en-US" dirty="0"/>
              <a:t>What hardware supports databases?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Where are single-points of failure?</a:t>
            </a:r>
          </a:p>
          <a:p>
            <a:pPr lvl="1"/>
            <a:r>
              <a:rPr lang="en-US" dirty="0"/>
              <a:t>How powerful are these systems?</a:t>
            </a:r>
          </a:p>
          <a:p>
            <a:pPr lvl="1"/>
            <a:r>
              <a:rPr lang="en-US" dirty="0"/>
              <a:t>What are specific capabilities or capacity?</a:t>
            </a:r>
          </a:p>
          <a:p>
            <a:pPr lvl="1"/>
            <a:r>
              <a:rPr lang="en-US" dirty="0"/>
              <a:t>What is the useful life of each component?</a:t>
            </a:r>
          </a:p>
          <a:p>
            <a:pPr lvl="1"/>
            <a:r>
              <a:rPr lang="en-US" dirty="0"/>
              <a:t>Who is the vendor that sold the equipment?</a:t>
            </a:r>
          </a:p>
          <a:p>
            <a:pPr lvl="1"/>
            <a:r>
              <a:rPr lang="en-US" dirty="0"/>
              <a:t>What is the emergency contact for support?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622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21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Know Database Environment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Database objects</a:t>
            </a:r>
          </a:p>
          <a:p>
            <a:pPr lvl="1"/>
            <a:r>
              <a:rPr lang="en-US" dirty="0"/>
              <a:t>All objects across entire environment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Which are most important to customers?</a:t>
            </a:r>
          </a:p>
          <a:p>
            <a:pPr lvl="1"/>
            <a:r>
              <a:rPr lang="en-US" dirty="0"/>
              <a:t>Which objects have the most activity?</a:t>
            </a:r>
          </a:p>
          <a:p>
            <a:pPr lvl="1"/>
            <a:r>
              <a:rPr lang="en-US" dirty="0"/>
              <a:t>Dependencies between objects?</a:t>
            </a:r>
          </a:p>
          <a:p>
            <a:pPr lvl="0"/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867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22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Know Database Environment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52578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Database objects</a:t>
            </a:r>
          </a:p>
          <a:p>
            <a:pPr lvl="1"/>
            <a:r>
              <a:rPr lang="en-US" dirty="0"/>
              <a:t>Logins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/>
              <a:t>Data types</a:t>
            </a:r>
          </a:p>
          <a:p>
            <a:pPr lvl="1"/>
            <a:r>
              <a:rPr lang="en-US" dirty="0"/>
              <a:t>Constraints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Triggers</a:t>
            </a:r>
          </a:p>
          <a:p>
            <a:pPr lvl="0"/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650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23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Know Database Environment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Skills of DBA staff</a:t>
            </a:r>
          </a:p>
          <a:p>
            <a:pPr lvl="1"/>
            <a:r>
              <a:rPr lang="en-US" dirty="0"/>
              <a:t>Which DBA is best-suited for each task?</a:t>
            </a:r>
          </a:p>
          <a:p>
            <a:pPr lvl="1"/>
            <a:r>
              <a:rPr lang="en-US" dirty="0"/>
              <a:t>What opportunities to strengthen team?</a:t>
            </a:r>
          </a:p>
          <a:p>
            <a:pPr lvl="1"/>
            <a:r>
              <a:rPr lang="en-US" dirty="0"/>
              <a:t>Career aspirations of each technician?</a:t>
            </a:r>
          </a:p>
          <a:p>
            <a:pPr lvl="1"/>
            <a:r>
              <a:rPr lang="en-US" dirty="0"/>
              <a:t>SWOT analysis: where are vulnerabilities?</a:t>
            </a:r>
          </a:p>
          <a:p>
            <a:pPr lvl="0"/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518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http://www.oregonsynod.org/faithinaction/volunteer/raise-your-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6380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25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Defining System Vulnerabilities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2800" i="1" dirty="0">
                <a:solidFill>
                  <a:srgbClr val="7030A0"/>
                </a:solidFill>
              </a:rPr>
              <a:t>What needs to be done to keep running?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Define the events that will impact the database environment in the absence of simple maintenance</a:t>
            </a:r>
          </a:p>
          <a:p>
            <a:pPr lvl="1"/>
            <a:r>
              <a:rPr lang="en-US" sz="2400" dirty="0"/>
              <a:t>Hard drive fills up</a:t>
            </a:r>
          </a:p>
          <a:p>
            <a:pPr lvl="1"/>
            <a:r>
              <a:rPr lang="en-US" sz="2400" dirty="0"/>
              <a:t>Job dependencies</a:t>
            </a:r>
            <a:endParaRPr lang="en-GB" sz="2400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789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26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Defining System Vulnerabilities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2800" dirty="0"/>
              <a:t>The better DBA staff can understand the database environment, the better we are able to define the risks and threats to our database systems…</a:t>
            </a:r>
            <a:r>
              <a:rPr lang="en-US" sz="2800" dirty="0">
                <a:solidFill>
                  <a:srgbClr val="FF0000"/>
                </a:solidFill>
              </a:rPr>
              <a:t>and take action</a:t>
            </a:r>
            <a:r>
              <a:rPr lang="en-US" sz="2800" dirty="0"/>
              <a:t>.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268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27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Routine Maintenance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2800" dirty="0"/>
              <a:t>Once we define the threats to an environment we can define </a:t>
            </a:r>
            <a:r>
              <a:rPr lang="en-US" sz="2800" dirty="0">
                <a:solidFill>
                  <a:srgbClr val="FF0000"/>
                </a:solidFill>
              </a:rPr>
              <a:t>DAILY TASKS </a:t>
            </a:r>
            <a:r>
              <a:rPr lang="en-US" sz="2800" dirty="0"/>
              <a:t>that alleviate or mitigate the risks that will adversely affect system functionality. </a:t>
            </a:r>
          </a:p>
          <a:p>
            <a:pPr lvl="0"/>
            <a:endParaRPr lang="en-US" sz="2800" dirty="0"/>
          </a:p>
          <a:p>
            <a:r>
              <a:rPr lang="en-US" sz="2800" dirty="0"/>
              <a:t>Examples: </a:t>
            </a:r>
          </a:p>
          <a:p>
            <a:pPr lvl="1"/>
            <a:r>
              <a:rPr lang="en-US" sz="2400" dirty="0"/>
              <a:t>Daily backups of critical databases</a:t>
            </a:r>
          </a:p>
          <a:p>
            <a:pPr lvl="1"/>
            <a:r>
              <a:rPr lang="en-US" sz="2400" dirty="0"/>
              <a:t>Checking error logs</a:t>
            </a:r>
          </a:p>
          <a:p>
            <a:pPr lvl="1"/>
            <a:r>
              <a:rPr lang="en-US" sz="2400" dirty="0"/>
              <a:t>Charting performance trends baselines</a:t>
            </a:r>
          </a:p>
          <a:p>
            <a:pPr lvl="0"/>
            <a:endParaRPr lang="en-US" sz="2800" dirty="0"/>
          </a:p>
          <a:p>
            <a:pPr lvl="0"/>
            <a:endParaRPr lang="en-US" sz="2800" dirty="0"/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693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28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Routine Maintenance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3200" dirty="0"/>
              <a:t>Maintenance Tasks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reduce vulnerabilities throughout the environment</a:t>
            </a:r>
          </a:p>
          <a:p>
            <a:pPr lvl="1"/>
            <a:r>
              <a:rPr lang="en-US" sz="2800" dirty="0"/>
              <a:t>some may occur every 15 minutes </a:t>
            </a:r>
          </a:p>
          <a:p>
            <a:pPr lvl="2"/>
            <a:r>
              <a:rPr lang="en-US" sz="2400" dirty="0"/>
              <a:t>such as backups of the transaction log 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some once each day</a:t>
            </a:r>
          </a:p>
          <a:p>
            <a:pPr lvl="2"/>
            <a:r>
              <a:rPr lang="en-US" sz="2400" dirty="0"/>
              <a:t>stand-up meeting of entire DBA team</a:t>
            </a:r>
          </a:p>
          <a:p>
            <a:pPr lvl="2"/>
            <a:r>
              <a:rPr lang="en-US" sz="2400" dirty="0"/>
              <a:t>writing shift hand-off report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278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29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Routine Maintenance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2800" dirty="0"/>
              <a:t>Goals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build a routine set of tasks that improve the value of the database environment </a:t>
            </a:r>
          </a:p>
          <a:p>
            <a:pPr lvl="1"/>
            <a:r>
              <a:rPr lang="en-US" sz="2800" dirty="0"/>
              <a:t>cover all components </a:t>
            </a:r>
          </a:p>
          <a:p>
            <a:pPr lvl="2"/>
            <a:r>
              <a:rPr lang="en-US" sz="2400" dirty="0"/>
              <a:t>Hardware</a:t>
            </a:r>
          </a:p>
          <a:p>
            <a:pPr lvl="2"/>
            <a:r>
              <a:rPr lang="en-US" sz="2400" dirty="0"/>
              <a:t>Processes</a:t>
            </a:r>
          </a:p>
          <a:p>
            <a:pPr lvl="2"/>
            <a:r>
              <a:rPr lang="en-US" sz="2400" dirty="0"/>
              <a:t>People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210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.bp.blogspot.com/_ugrWkliRCJQ/TCrDM5prYvI/AAAAAAAAAfQ/DvIg-HdOmaA/s1600/announcement_clip_a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0783"/>
            <a:ext cx="4341090" cy="3255817"/>
          </a:xfrm>
          <a:prstGeom prst="rect">
            <a:avLst/>
          </a:prstGeom>
          <a:noFill/>
        </p:spPr>
      </p:pic>
      <p:pic>
        <p:nvPicPr>
          <p:cNvPr id="1030" name="Picture 6" descr="http://2.bp.blogspot.com/-sFbIhmGr_to/UHyBFyabOUI/AAAAAAAACFU/hJu-Z3UF-8w/s1600/announcement.21101309_st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533608"/>
            <a:ext cx="5257800" cy="5285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82" y="57912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30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Routine Maintenance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2800" dirty="0"/>
              <a:t>Must address </a:t>
            </a:r>
            <a:r>
              <a:rPr lang="en-US" sz="2800" i="1" dirty="0">
                <a:solidFill>
                  <a:srgbClr val="FF0000"/>
                </a:solidFill>
              </a:rPr>
              <a:t>defined vulnerabilities </a:t>
            </a:r>
            <a:r>
              <a:rPr lang="en-US" sz="2800" dirty="0"/>
              <a:t>with tasks that </a:t>
            </a:r>
            <a:r>
              <a:rPr lang="en-US" sz="2800" i="1" dirty="0">
                <a:solidFill>
                  <a:srgbClr val="7030A0"/>
                </a:solidFill>
              </a:rPr>
              <a:t>proactively reduce </a:t>
            </a:r>
            <a:r>
              <a:rPr lang="en-US" sz="2800" dirty="0"/>
              <a:t>the opportunity for failures to occur</a:t>
            </a:r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747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31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Routine Maintenance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2800" dirty="0"/>
              <a:t>Key Characteristics</a:t>
            </a:r>
          </a:p>
          <a:p>
            <a:pPr lvl="1"/>
            <a:r>
              <a:rPr lang="en-US" sz="2800" i="1" dirty="0">
                <a:solidFill>
                  <a:srgbClr val="FF0000"/>
                </a:solidFill>
              </a:rPr>
              <a:t>All maintenance is defined, scheduled and practiced 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Build a routine that is measureable </a:t>
            </a:r>
            <a:r>
              <a:rPr lang="en-US" sz="2800" dirty="0"/>
              <a:t>(effectiveness)</a:t>
            </a:r>
          </a:p>
          <a:p>
            <a:pPr lvl="1"/>
            <a:r>
              <a:rPr lang="en-US" sz="2800" dirty="0"/>
              <a:t>Assessed for improvements and flaws</a:t>
            </a:r>
          </a:p>
          <a:p>
            <a:pPr lvl="1"/>
            <a:r>
              <a:rPr lang="en-US" sz="2800" dirty="0"/>
              <a:t>Optimized over time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193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32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Routine Maintenance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52578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2800" dirty="0"/>
              <a:t>General topics </a:t>
            </a:r>
          </a:p>
          <a:p>
            <a:pPr lvl="1"/>
            <a:r>
              <a:rPr lang="en-US" sz="2800" dirty="0"/>
              <a:t>Security</a:t>
            </a:r>
          </a:p>
          <a:p>
            <a:pPr lvl="1"/>
            <a:r>
              <a:rPr lang="en-US" sz="2800" dirty="0"/>
              <a:t>Disaster Recovery</a:t>
            </a:r>
          </a:p>
          <a:p>
            <a:pPr lvl="1"/>
            <a:r>
              <a:rPr lang="en-US" sz="2800" dirty="0"/>
              <a:t>System Performance</a:t>
            </a:r>
          </a:p>
          <a:p>
            <a:pPr lvl="1"/>
            <a:r>
              <a:rPr lang="en-US" sz="2800" dirty="0"/>
              <a:t>Staff skills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420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33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Routine Maintenance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52578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2800" dirty="0"/>
              <a:t>General topics </a:t>
            </a:r>
          </a:p>
          <a:p>
            <a:pPr lvl="1"/>
            <a:r>
              <a:rPr lang="en-US" sz="2800"/>
              <a:t>Customer </a:t>
            </a:r>
            <a:r>
              <a:rPr lang="en-US" sz="2800" dirty="0"/>
              <a:t>Relations (internal mostly)</a:t>
            </a:r>
          </a:p>
          <a:p>
            <a:pPr lvl="1"/>
            <a:r>
              <a:rPr lang="en-US" sz="2800" dirty="0"/>
              <a:t>Optimization/Tuning </a:t>
            </a:r>
          </a:p>
          <a:p>
            <a:pPr lvl="2"/>
            <a:r>
              <a:rPr lang="en-US" sz="2400" dirty="0"/>
              <a:t>Scalability</a:t>
            </a:r>
          </a:p>
          <a:p>
            <a:pPr lvl="2"/>
            <a:r>
              <a:rPr lang="en-US" sz="2400" dirty="0"/>
              <a:t>Reporting</a:t>
            </a:r>
          </a:p>
          <a:p>
            <a:pPr lvl="2"/>
            <a:r>
              <a:rPr lang="en-US" sz="2400" dirty="0"/>
              <a:t>Data movement</a:t>
            </a:r>
          </a:p>
          <a:p>
            <a:pPr lvl="2"/>
            <a:r>
              <a:rPr lang="en-US" sz="2400" dirty="0"/>
              <a:t>High-availability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5292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34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GB" dirty="0"/>
              <a:t>Routine Maintenance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sz="2800" dirty="0"/>
              <a:t>Bottom Line</a:t>
            </a:r>
          </a:p>
          <a:p>
            <a:pPr lvl="1"/>
            <a:r>
              <a:rPr lang="en-US" sz="2400" dirty="0"/>
              <a:t>We must define the threats to our database system and take action </a:t>
            </a:r>
            <a:r>
              <a:rPr lang="en-US" sz="2400" i="1" dirty="0">
                <a:solidFill>
                  <a:srgbClr val="FF0000"/>
                </a:solidFill>
              </a:rPr>
              <a:t>proactively</a:t>
            </a:r>
            <a:r>
              <a:rPr lang="en-US" sz="2400" dirty="0"/>
              <a:t> to reduce threats</a:t>
            </a:r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02707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What is a Maintenance Plan?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  <p:pic>
        <p:nvPicPr>
          <p:cNvPr id="5" name="Picture 2" descr="http://www.rdblack.com/cl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124200"/>
            <a:ext cx="3505200" cy="350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765899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When is a good place for Maintenance Plan?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  <p:pic>
        <p:nvPicPr>
          <p:cNvPr id="7" name="Picture 8" descr="http://www.rd.com/images/tfhimport/2002/Sep02_Real_Life_Home_Repair/20020901_Real_Life_Home_Repair_page001img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907323"/>
            <a:ext cx="3365500" cy="36502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464198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Maintenance Plan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Automated Wizard with common tasks</a:t>
            </a:r>
          </a:p>
          <a:p>
            <a:pPr lvl="3"/>
            <a:r>
              <a:rPr lang="en-US" sz="2400" dirty="0"/>
              <a:t>Backup databases</a:t>
            </a:r>
          </a:p>
          <a:p>
            <a:pPr lvl="3"/>
            <a:r>
              <a:rPr lang="en-US" sz="2400" dirty="0"/>
              <a:t>Shrink files</a:t>
            </a:r>
          </a:p>
          <a:p>
            <a:pPr lvl="3"/>
            <a:r>
              <a:rPr lang="en-US" sz="2400" dirty="0"/>
              <a:t>Rebuild Indexes</a:t>
            </a:r>
          </a:p>
        </p:txBody>
      </p:sp>
      <p:pic>
        <p:nvPicPr>
          <p:cNvPr id="5" name="Picture 4" descr="http://www.swinginghammer.com/images/hand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3238500"/>
            <a:ext cx="3009900" cy="3467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80988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What is an Alert within SQL Server?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  <p:pic>
        <p:nvPicPr>
          <p:cNvPr id="52226" name="Picture 2" descr="http://www.tesora.com.au/images/products/fire-bell-alarm-clock-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14600"/>
            <a:ext cx="304800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345728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How is an Alert ever going to help me?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  <p:pic>
        <p:nvPicPr>
          <p:cNvPr id="51204" name="Picture 4" descr="http://www.otherlandtoys.co.uk/images/horn8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19600"/>
            <a:ext cx="3585882" cy="2438400"/>
          </a:xfrm>
          <a:prstGeom prst="rect">
            <a:avLst/>
          </a:prstGeom>
          <a:noFill/>
        </p:spPr>
      </p:pic>
      <p:pic>
        <p:nvPicPr>
          <p:cNvPr id="7" name="Picture 4" descr="http://digitalpilgrim.typepad.com/the_digital_pilgrim/WindowsLiveWriter/Phoneratestocomedown_14984/alarm-clock-ringing%5B4%5D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2438400"/>
            <a:ext cx="1752600" cy="1636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76495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31382" cy="4525963"/>
          </a:xfrm>
        </p:spPr>
        <p:txBody>
          <a:bodyPr/>
          <a:lstStyle/>
          <a:p>
            <a:r>
              <a:rPr lang="en-US" dirty="0"/>
              <a:t>Week </a:t>
            </a:r>
            <a:r>
              <a:rPr lang="en-US" dirty="0" smtClean="0"/>
              <a:t>8 </a:t>
            </a:r>
            <a:endParaRPr lang="en-US" dirty="0"/>
          </a:p>
          <a:p>
            <a:pPr lvl="1"/>
            <a:r>
              <a:rPr lang="en-US" dirty="0" smtClean="0"/>
              <a:t>~2 </a:t>
            </a:r>
            <a:r>
              <a:rPr lang="en-US" dirty="0"/>
              <a:t>weeks remaining of ‘new’ material scheduled</a:t>
            </a:r>
          </a:p>
          <a:p>
            <a:pPr lvl="1"/>
            <a:r>
              <a:rPr lang="en-US" dirty="0" smtClean="0"/>
              <a:t>Database Administration</a:t>
            </a:r>
          </a:p>
          <a:p>
            <a:pPr lvl="2"/>
            <a:r>
              <a:rPr lang="en-US" dirty="0" smtClean="0"/>
              <a:t>Monitoring</a:t>
            </a:r>
          </a:p>
          <a:p>
            <a:pPr lvl="2"/>
            <a:r>
              <a:rPr lang="en-US" dirty="0" smtClean="0"/>
              <a:t>Maintenance</a:t>
            </a:r>
          </a:p>
          <a:p>
            <a:pPr lvl="2"/>
            <a:r>
              <a:rPr lang="en-US" dirty="0" smtClean="0"/>
              <a:t>Optimization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6" descr="http://2.bp.blogspot.com/-sFbIhmGr_to/UHyBFyabOUI/AAAAAAAACFU/hJu-Z3UF-8w/s1600/announcement.21101309_st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0" y="0"/>
            <a:ext cx="1524000" cy="1531924"/>
          </a:xfrm>
          <a:prstGeom prst="rect">
            <a:avLst/>
          </a:prstGeom>
          <a:noFill/>
        </p:spPr>
      </p:pic>
      <p:pic>
        <p:nvPicPr>
          <p:cNvPr id="5" name="Picture 2" descr="http://3.bp.blogspot.com/_ugrWkliRCJQ/TCrDM5prYvI/AAAAAAAAAfQ/DvIg-HdOmaA/s1600/announcement_clip_a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057400" cy="154305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82" y="57912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08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Agent Alerts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Configuring Alerts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SQL Server Agent looks for issues</a:t>
            </a:r>
          </a:p>
          <a:p>
            <a:pPr lvl="3"/>
            <a:r>
              <a:rPr lang="en-US" sz="2400" dirty="0"/>
              <a:t>Find issues prior to becoming problems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SQL Server Agent can respond to issues</a:t>
            </a:r>
          </a:p>
          <a:p>
            <a:pPr lvl="3"/>
            <a:r>
              <a:rPr lang="en-US" sz="2400" dirty="0"/>
              <a:t>Run other jobs</a:t>
            </a:r>
          </a:p>
          <a:p>
            <a:pPr lvl="3"/>
            <a:r>
              <a:rPr lang="en-US" sz="2400" dirty="0"/>
              <a:t>Send email</a:t>
            </a:r>
          </a:p>
          <a:p>
            <a:pPr lvl="3"/>
            <a:r>
              <a:rPr lang="en-US" sz="2400" dirty="0"/>
              <a:t>Take backups</a:t>
            </a:r>
          </a:p>
          <a:p>
            <a:pPr lvl="3"/>
            <a:endParaRPr lang="en-US" sz="2400" dirty="0">
              <a:solidFill>
                <a:srgbClr val="FF0000"/>
              </a:solidFill>
            </a:endParaRPr>
          </a:p>
          <a:p>
            <a:pPr marL="342900" lvl="2" indent="-342900"/>
            <a:endParaRPr lang="en-US" dirty="0"/>
          </a:p>
        </p:txBody>
      </p:sp>
      <p:pic>
        <p:nvPicPr>
          <p:cNvPr id="4" name="Picture 4" descr="http://www.globusz.com/ebooks/SecretAgent/c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4572000"/>
            <a:ext cx="2133600" cy="21421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76364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970242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541032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76760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541404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833085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32903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591684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559443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981912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31382" cy="4525963"/>
          </a:xfrm>
        </p:spPr>
        <p:txBody>
          <a:bodyPr/>
          <a:lstStyle/>
          <a:p>
            <a:r>
              <a:rPr lang="en-US" dirty="0" smtClean="0"/>
              <a:t>If you want ‘full-stack’ on your resume…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Establish a web front-end to your database</a:t>
            </a:r>
          </a:p>
          <a:p>
            <a:pPr lvl="1"/>
            <a:r>
              <a:rPr lang="en-US" dirty="0"/>
              <a:t>Be able to enter/modify data via stored procedure</a:t>
            </a:r>
          </a:p>
        </p:txBody>
      </p:sp>
      <p:pic>
        <p:nvPicPr>
          <p:cNvPr id="4" name="Picture 6" descr="http://2.bp.blogspot.com/-sFbIhmGr_to/UHyBFyabOUI/AAAAAAAACFU/hJu-Z3UF-8w/s1600/announcement.21101309_st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0" y="0"/>
            <a:ext cx="1524000" cy="1531924"/>
          </a:xfrm>
          <a:prstGeom prst="rect">
            <a:avLst/>
          </a:prstGeom>
          <a:noFill/>
        </p:spPr>
      </p:pic>
      <p:pic>
        <p:nvPicPr>
          <p:cNvPr id="5" name="Picture 2" descr="http://3.bp.blogspot.com/_ugrWkliRCJQ/TCrDM5prYvI/AAAAAAAAAfQ/DvIg-HdOmaA/s1600/announcement_clip_a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057400" cy="154305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82" y="57912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62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78952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70697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204994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62288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2941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687190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4274" name="Picture 2" descr="http://www.swe.org/regiond/Images/BestPracticesIm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447800"/>
            <a:ext cx="632460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010660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Server Agent: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Know your environment!!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Know details of databases behavior</a:t>
            </a:r>
          </a:p>
          <a:p>
            <a:pPr lvl="3"/>
            <a:r>
              <a:rPr lang="en-US" sz="2400" dirty="0"/>
              <a:t>Types of transactions</a:t>
            </a:r>
          </a:p>
          <a:p>
            <a:pPr lvl="3"/>
            <a:r>
              <a:rPr lang="en-US" sz="2400" dirty="0"/>
              <a:t>Volume of transactions</a:t>
            </a:r>
          </a:p>
          <a:p>
            <a:pPr lvl="3"/>
            <a:r>
              <a:rPr lang="en-US" sz="2400" dirty="0"/>
              <a:t>How\where data is stored on disk</a:t>
            </a:r>
          </a:p>
          <a:p>
            <a:pPr lvl="3"/>
            <a:r>
              <a:rPr lang="en-US" sz="2400" dirty="0"/>
              <a:t>Memory\CPU peaks </a:t>
            </a:r>
          </a:p>
          <a:p>
            <a:pPr marL="342900" lvl="2" indent="-342900">
              <a:buNone/>
            </a:pPr>
            <a:endParaRPr lang="en-US" sz="2800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76130" name="Picture 2" descr="http://www.donmsmithphotography.com/images/Gallery_images/Mountain_Peak_matt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919876"/>
            <a:ext cx="4267200" cy="294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828981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Server Agent: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Leverage SQL Agent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Repetitive proactive tasks</a:t>
            </a:r>
          </a:p>
          <a:p>
            <a:pPr lvl="3"/>
            <a:r>
              <a:rPr lang="en-US" sz="2400" dirty="0"/>
              <a:t>Rebuilding indexes or Update statistics</a:t>
            </a:r>
          </a:p>
          <a:p>
            <a:pPr lvl="3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2341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167938" name="Picture 2" descr="http://www.thinkbigcreate.com/ThinkBigCreate/images/ThinkingSmil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607429"/>
            <a:ext cx="4876800" cy="5250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540898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31382" cy="4525963"/>
          </a:xfrm>
        </p:spPr>
        <p:txBody>
          <a:bodyPr/>
          <a:lstStyle/>
          <a:p>
            <a:r>
              <a:rPr lang="en-US" dirty="0"/>
              <a:t>Project status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Continue writing code to populate transaction tables</a:t>
            </a:r>
          </a:p>
          <a:p>
            <a:pPr lvl="2"/>
            <a:r>
              <a:rPr lang="en-US" dirty="0"/>
              <a:t>Web-based/actual production code</a:t>
            </a:r>
          </a:p>
          <a:p>
            <a:pPr lvl="2"/>
            <a:r>
              <a:rPr lang="en-US" dirty="0"/>
              <a:t>Client-based/test transaction code</a:t>
            </a:r>
          </a:p>
          <a:p>
            <a:pPr lvl="1"/>
            <a:r>
              <a:rPr lang="en-US" sz="2400" dirty="0"/>
              <a:t>Critical for troubleshooting and monitoring labs</a:t>
            </a:r>
          </a:p>
          <a:p>
            <a:pPr lvl="1"/>
            <a:r>
              <a:rPr lang="en-US" sz="2400" dirty="0"/>
              <a:t>Will need to create thousands of DML (INSERTs, UPDATEs and DELETEs) per minute with code by week 10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6" descr="http://2.bp.blogspot.com/-sFbIhmGr_to/UHyBFyabOUI/AAAAAAAACFU/hJu-Z3UF-8w/s1600/announcement.21101309_st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0" y="0"/>
            <a:ext cx="1524000" cy="1531924"/>
          </a:xfrm>
          <a:prstGeom prst="rect">
            <a:avLst/>
          </a:prstGeom>
          <a:noFill/>
        </p:spPr>
      </p:pic>
      <p:pic>
        <p:nvPicPr>
          <p:cNvPr id="5" name="Picture 2" descr="http://3.bp.blogspot.com/_ugrWkliRCJQ/TCrDM5prYvI/AAAAAAAAAfQ/DvIg-HdOmaA/s1600/announcement_clip_a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9050"/>
            <a:ext cx="2057400" cy="154305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82" y="57912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Break: 10-minutes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6194" name="Picture 2" descr="http://4.bp.blogspot.com/-rKUuPEG8GPs/TbnETvpGe-I/AAAAAAAAAI0/El3OnYtRbOI/s1600/coff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1228" y="2438400"/>
            <a:ext cx="3918858" cy="3429000"/>
          </a:xfrm>
          <a:prstGeom prst="rect">
            <a:avLst/>
          </a:prstGeom>
          <a:noFill/>
        </p:spPr>
      </p:pic>
      <p:pic>
        <p:nvPicPr>
          <p:cNvPr id="48130" name="Picture 2" descr="http://www.vap.org.uk/IMG/jpg/VAP_voluntary_workcamp_IPJ_Portugal_07_-_work_brea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1373"/>
            <a:ext cx="4572000" cy="68693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197659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SQL Server Profiler</a:t>
            </a:r>
          </a:p>
          <a:p>
            <a:r>
              <a:rPr lang="en-US" dirty="0"/>
              <a:t>System monitor (“</a:t>
            </a:r>
            <a:r>
              <a:rPr lang="en-US" dirty="0" err="1"/>
              <a:t>PerfMon</a:t>
            </a:r>
            <a:r>
              <a:rPr lang="en-US" dirty="0"/>
              <a:t>”)</a:t>
            </a:r>
          </a:p>
          <a:p>
            <a:r>
              <a:rPr lang="en-US" dirty="0"/>
              <a:t>Activity Monitor</a:t>
            </a:r>
          </a:p>
          <a:p>
            <a:r>
              <a:rPr lang="en-US" dirty="0"/>
              <a:t>Task Manager</a:t>
            </a:r>
          </a:p>
          <a:p>
            <a:r>
              <a:rPr lang="en-US" dirty="0"/>
              <a:t>Brief intro into DMVs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5" descr="biz_student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1711" y="4419601"/>
            <a:ext cx="367228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6127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95A8A4-7272-44C8-B0CF-1110E506C36A}" type="slidenum">
              <a:rPr lang="en-GB"/>
              <a:pPr/>
              <a:t>62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108586" tIns="53340" rIns="108586" bIns="53340"/>
          <a:lstStyle/>
          <a:p>
            <a:r>
              <a:rPr lang="en-GB" dirty="0"/>
              <a:t>Know Database Environment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noFill/>
        </p:spPr>
        <p:txBody>
          <a:bodyPr lIns="108586" tIns="53340" rIns="108586" bIns="53340">
            <a:norm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Transactions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Data flow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Customers (internal and external)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Hardware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Database objects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Skills of DBA staff</a:t>
            </a:r>
          </a:p>
          <a:p>
            <a:endParaRPr lang="en-GB" dirty="0"/>
          </a:p>
          <a:p>
            <a:pPr>
              <a:buFont typeface="Monotype Sort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79451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sz="4000" dirty="0">
                <a:latin typeface="+mj-lt"/>
              </a:rPr>
              <a:t>Monitoring SQL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sz="3200" dirty="0"/>
              <a:t>Plethora of Tools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SQL Server Profiler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System Monitor (‘</a:t>
            </a:r>
            <a:r>
              <a:rPr lang="en-US" sz="2800" dirty="0" err="1"/>
              <a:t>PerfMon</a:t>
            </a:r>
            <a:r>
              <a:rPr lang="en-US" sz="2800" dirty="0"/>
              <a:t>’)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Dynamic Management Views and Functions</a:t>
            </a:r>
          </a:p>
          <a:p>
            <a:pPr lvl="3">
              <a:buNone/>
            </a:pP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9996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Why should I monitor SQL Server performance?</a:t>
            </a:r>
          </a:p>
          <a:p>
            <a:pPr>
              <a:buNone/>
            </a:pPr>
            <a:endParaRPr lang="en-US" i="1" dirty="0"/>
          </a:p>
          <a:p>
            <a:pPr>
              <a:buNone/>
            </a:pPr>
            <a:endParaRPr lang="en-US" i="1" dirty="0"/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322509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Why should SQL performance be monitored?</a:t>
            </a:r>
          </a:p>
          <a:p>
            <a:pPr>
              <a:buNone/>
            </a:pPr>
            <a:endParaRPr lang="en-US" i="1" dirty="0"/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Monitoring SQL Server allows a DBA to proactively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address concerns before they escalate into customer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impacting issues</a:t>
            </a:r>
          </a:p>
          <a:p>
            <a:pPr>
              <a:buNone/>
            </a:pPr>
            <a:endParaRPr lang="en-US" i="1" dirty="0"/>
          </a:p>
          <a:p>
            <a:pPr>
              <a:buNone/>
            </a:pPr>
            <a:endParaRPr lang="en-US" i="1" dirty="0"/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445033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What scenarios should SQL Server performance be monitored?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969482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What scenarios should SQL Server performance be monitored?</a:t>
            </a:r>
          </a:p>
          <a:p>
            <a:pPr>
              <a:buNone/>
            </a:pPr>
            <a:endParaRPr lang="en-US" i="1" dirty="0"/>
          </a:p>
          <a:p>
            <a:r>
              <a:rPr lang="en-US" sz="2800" dirty="0">
                <a:solidFill>
                  <a:srgbClr val="FF0000"/>
                </a:solidFill>
              </a:rPr>
              <a:t>when there is a performance issue within SQL Server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when there is NOT (benchmarking)</a:t>
            </a:r>
          </a:p>
          <a:p>
            <a:pPr>
              <a:buNone/>
            </a:pPr>
            <a:endParaRPr lang="en-US" i="1" dirty="0"/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594245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How can I monitor SQL Server performance?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1233196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i="1" dirty="0"/>
              <a:t>How can I monitor SQL Server performance?</a:t>
            </a:r>
          </a:p>
          <a:p>
            <a:pPr>
              <a:buNone/>
            </a:pPr>
            <a:endParaRPr lang="en-US" i="1" dirty="0"/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SQL Server performance can be monitored with several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tools available with SQL Server as well as other 3</a:t>
            </a:r>
            <a:r>
              <a:rPr lang="en-US" sz="2800" baseline="30000" dirty="0">
                <a:solidFill>
                  <a:srgbClr val="FF0000"/>
                </a:solidFill>
              </a:rPr>
              <a:t>rd</a:t>
            </a:r>
            <a:r>
              <a:rPr lang="en-US" sz="2800" dirty="0">
                <a:solidFill>
                  <a:srgbClr val="FF0000"/>
                </a:solidFill>
              </a:rPr>
              <a:t>-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party applications: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SQL Profiler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System Monitor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DMVs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DMFs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209858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167938" name="Picture 2" descr="http://www.thinkbigcreate.com/ThinkBigCreate/images/ThinkingSmil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607429"/>
            <a:ext cx="4876800" cy="5250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0932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What is SQL Profiler?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292475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What is SQL Profiler?</a:t>
            </a:r>
          </a:p>
          <a:p>
            <a:pPr>
              <a:buNone/>
            </a:pPr>
            <a:endParaRPr lang="en-US" i="1" dirty="0"/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SQL Profiler is a popular monitoring tool available with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SQL Server that allows viewing and capturing all 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transactional activity in SQL Server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023405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Server Profiler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Trace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Subsystem of SQL Profiler</a:t>
            </a:r>
          </a:p>
          <a:p>
            <a:pPr lvl="3"/>
            <a:r>
              <a:rPr lang="en-US" sz="2400" dirty="0"/>
              <a:t>Leverages external API</a:t>
            </a:r>
          </a:p>
          <a:p>
            <a:pPr lvl="3"/>
            <a:r>
              <a:rPr lang="en-US" sz="2400" dirty="0"/>
              <a:t>Flexibility in calling subsystem in addition to applying filters to data capture</a:t>
            </a:r>
          </a:p>
          <a:p>
            <a:pPr lvl="3"/>
            <a:endParaRPr lang="en-US" sz="2400" dirty="0"/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9990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Server Profiler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Defining a Trace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Have a plan!!</a:t>
            </a:r>
          </a:p>
          <a:p>
            <a:pPr lvl="3"/>
            <a:r>
              <a:rPr lang="en-US" sz="2400" dirty="0"/>
              <a:t>Data scope</a:t>
            </a:r>
          </a:p>
          <a:p>
            <a:pPr lvl="3"/>
            <a:r>
              <a:rPr lang="en-US" sz="2400" dirty="0"/>
              <a:t>Filters</a:t>
            </a:r>
          </a:p>
          <a:p>
            <a:pPr lvl="3"/>
            <a:r>
              <a:rPr lang="en-US" sz="2400" dirty="0"/>
              <a:t>Events and Data Columns</a:t>
            </a:r>
          </a:p>
          <a:p>
            <a:pPr lvl="3"/>
            <a:endParaRPr lang="en-US" sz="2400" dirty="0"/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Start with a predefined template</a:t>
            </a:r>
          </a:p>
          <a:p>
            <a:pPr lvl="3"/>
            <a:r>
              <a:rPr lang="en-US" sz="2400" dirty="0"/>
              <a:t>Different scenarios have distinct template</a:t>
            </a:r>
          </a:p>
          <a:p>
            <a:pPr lvl="3"/>
            <a:r>
              <a:rPr lang="en-US" sz="2400" dirty="0"/>
              <a:t>Build a set of templates to capture info quickly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2371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Server Profiler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Executing a Trace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Client-side</a:t>
            </a:r>
          </a:p>
          <a:p>
            <a:pPr lvl="3"/>
            <a:r>
              <a:rPr lang="en-US" sz="2400" dirty="0"/>
              <a:t>Incurs substantial resource overhead</a:t>
            </a:r>
          </a:p>
          <a:p>
            <a:pPr lvl="3"/>
            <a:r>
              <a:rPr lang="en-US" sz="2400" i="1" dirty="0">
                <a:solidFill>
                  <a:srgbClr val="FF0000"/>
                </a:solidFill>
              </a:rPr>
              <a:t>Avoid if at all possible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Server-side</a:t>
            </a:r>
          </a:p>
          <a:p>
            <a:pPr lvl="3"/>
            <a:r>
              <a:rPr lang="en-US" sz="2400" dirty="0"/>
              <a:t>Less impactful to the server being monitored</a:t>
            </a:r>
          </a:p>
          <a:p>
            <a:pPr lvl="3"/>
            <a:r>
              <a:rPr lang="en-US" sz="2400" dirty="0"/>
              <a:t>Usually initiated via command line or script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56574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Server Profiler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Saving a Trace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File</a:t>
            </a:r>
          </a:p>
          <a:p>
            <a:pPr lvl="3"/>
            <a:r>
              <a:rPr lang="en-US" sz="2400" dirty="0"/>
              <a:t>Greater flexibility in managing data output</a:t>
            </a:r>
          </a:p>
          <a:p>
            <a:pPr lvl="3"/>
            <a:r>
              <a:rPr lang="en-US" sz="2400" dirty="0"/>
              <a:t>Built-in function </a:t>
            </a:r>
            <a:r>
              <a:rPr lang="en-US" sz="2400" b="1" dirty="0" err="1"/>
              <a:t>fn_trace_gettable</a:t>
            </a:r>
            <a:r>
              <a:rPr lang="en-US" sz="2400" dirty="0"/>
              <a:t> allows converting multiple files in to single table 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Table</a:t>
            </a:r>
          </a:p>
          <a:p>
            <a:pPr lvl="3"/>
            <a:r>
              <a:rPr lang="en-US" sz="2400" dirty="0"/>
              <a:t>Incurs substantial resource overhead</a:t>
            </a:r>
          </a:p>
          <a:p>
            <a:pPr lvl="3"/>
            <a:r>
              <a:rPr lang="en-US" sz="2400" dirty="0"/>
              <a:t>Avoid if possible</a:t>
            </a:r>
          </a:p>
          <a:p>
            <a:pPr lvl="3"/>
            <a:endParaRPr lang="en-US" sz="2400" dirty="0">
              <a:solidFill>
                <a:srgbClr val="FF0000"/>
              </a:solidFill>
            </a:endParaRPr>
          </a:p>
          <a:p>
            <a:pPr marL="342900" lvl="2" indent="-3429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79484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Server Profiler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Defining a Trace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Narrow data collection to fit purpose</a:t>
            </a:r>
          </a:p>
          <a:p>
            <a:pPr lvl="3"/>
            <a:r>
              <a:rPr lang="en-US" sz="2400" dirty="0"/>
              <a:t>Avoid collecting too much data</a:t>
            </a:r>
          </a:p>
          <a:p>
            <a:pPr lvl="3"/>
            <a:r>
              <a:rPr lang="en-US" sz="2400" dirty="0"/>
              <a:t>Apply filters</a:t>
            </a:r>
          </a:p>
          <a:p>
            <a:pPr marL="342900" lvl="2" indent="-3429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6240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Server Profiler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Starting, Pausing and Stopping a Trace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Starting a Trace</a:t>
            </a:r>
          </a:p>
          <a:p>
            <a:pPr lvl="3"/>
            <a:r>
              <a:rPr lang="en-US" sz="2400" dirty="0"/>
              <a:t>Data begins to be collected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Pausing a Trace</a:t>
            </a:r>
          </a:p>
          <a:p>
            <a:pPr lvl="3"/>
            <a:r>
              <a:rPr lang="en-US" sz="2400" dirty="0"/>
              <a:t>Data collection is simply suspended</a:t>
            </a:r>
          </a:p>
          <a:p>
            <a:pPr lvl="3"/>
            <a:r>
              <a:rPr lang="en-US" sz="2400" dirty="0"/>
              <a:t>Easier to read data on screen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Stopping a Trace</a:t>
            </a:r>
          </a:p>
          <a:p>
            <a:pPr lvl="3"/>
            <a:r>
              <a:rPr lang="en-US" sz="2400" dirty="0"/>
              <a:t>Trace session is terminated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0211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Server Profiler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a Trace Log</a:t>
            </a:r>
            <a:endParaRPr lang="en-US" sz="2800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Trace Definition</a:t>
            </a:r>
          </a:p>
          <a:p>
            <a:pPr lvl="3"/>
            <a:r>
              <a:rPr lang="en-US" sz="2400" dirty="0"/>
              <a:t>Create via GUI then save</a:t>
            </a:r>
          </a:p>
          <a:p>
            <a:pPr lvl="3"/>
            <a:r>
              <a:rPr lang="en-US" sz="2400" dirty="0"/>
              <a:t>Allows for a job to be created to run in SQL Agent</a:t>
            </a:r>
          </a:p>
          <a:p>
            <a:pPr marL="342900" lvl="2" indent="-342900"/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Trace Data</a:t>
            </a:r>
          </a:p>
          <a:p>
            <a:pPr lvl="3"/>
            <a:r>
              <a:rPr lang="en-US" sz="2400" dirty="0"/>
              <a:t>Able to save as XML  as well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1796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SQL Server Profiler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Replay Trace</a:t>
            </a:r>
            <a:endParaRPr lang="en-US" sz="2800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Synchronize with Database Backup</a:t>
            </a:r>
          </a:p>
          <a:p>
            <a:pPr lvl="3"/>
            <a:r>
              <a:rPr lang="en-US" sz="2400" dirty="0"/>
              <a:t>Exact transactions are captured to be replayed in sequence from a point in time</a:t>
            </a:r>
          </a:p>
          <a:p>
            <a:pPr lvl="3"/>
            <a:r>
              <a:rPr lang="en-US" sz="2400" dirty="0"/>
              <a:t>Synching backup allows most-accurate comparison</a:t>
            </a:r>
          </a:p>
          <a:p>
            <a:pPr lvl="3"/>
            <a:r>
              <a:rPr lang="en-US" sz="2400" dirty="0"/>
              <a:t>Can be code only or simulated replay (with delays)</a:t>
            </a:r>
          </a:p>
          <a:p>
            <a:pPr lvl="3"/>
            <a:r>
              <a:rPr lang="en-US" sz="2400" dirty="0"/>
              <a:t>SQL Server authentication due to inability to imitate a Windows user</a:t>
            </a:r>
          </a:p>
          <a:p>
            <a:pPr marL="342900" lvl="2" indent="-342900"/>
            <a:endParaRPr lang="en-US" dirty="0"/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12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Redundant</a:t>
            </a:r>
          </a:p>
          <a:p>
            <a:r>
              <a:rPr lang="en-US" dirty="0"/>
              <a:t>Array</a:t>
            </a:r>
          </a:p>
          <a:p>
            <a:r>
              <a:rPr lang="en-US" dirty="0"/>
              <a:t>Independent</a:t>
            </a:r>
          </a:p>
          <a:p>
            <a:r>
              <a:rPr lang="en-US" dirty="0"/>
              <a:t>Disks</a:t>
            </a:r>
          </a:p>
        </p:txBody>
      </p:sp>
      <p:pic>
        <p:nvPicPr>
          <p:cNvPr id="4" name="Picture 2" descr="http://www.4stars.com.au/RAID_FAST_KILL_LOW_IRRITAN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-210066"/>
            <a:ext cx="2447925" cy="7277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6562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167938" name="Picture 2" descr="http://www.thinkbigcreate.com/ThinkBigCreate/images/ThinkingSmil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607429"/>
            <a:ext cx="4876800" cy="5250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011568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SQL Server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8070" name="Picture 6" descr="http://school.discoveryeducation.com/clipart/images/teacher-point-colo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5484" y="1371600"/>
            <a:ext cx="5868316" cy="541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216747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What is System Monitor?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567309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What is System Monitor?</a:t>
            </a:r>
          </a:p>
          <a:p>
            <a:pPr>
              <a:buNone/>
            </a:pPr>
            <a:endParaRPr lang="en-US" i="1" dirty="0"/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System Monitor (a.k.a. ‘</a:t>
            </a:r>
            <a:r>
              <a:rPr lang="en-US" sz="2800" dirty="0" err="1">
                <a:solidFill>
                  <a:srgbClr val="FF0000"/>
                </a:solidFill>
              </a:rPr>
              <a:t>PerfMon</a:t>
            </a:r>
            <a:r>
              <a:rPr lang="en-US" sz="2800" dirty="0">
                <a:solidFill>
                  <a:srgbClr val="FF0000"/>
                </a:solidFill>
              </a:rPr>
              <a:t>’) is a Windows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O/S tool; it measures the consumption of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system resources with 100 of events 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and counters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08467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When would I want to use System Monitor?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4345386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i="1" dirty="0"/>
              <a:t>When would I want to use System Monitor?</a:t>
            </a:r>
          </a:p>
          <a:p>
            <a:pPr>
              <a:buNone/>
            </a:pPr>
            <a:endParaRPr lang="en-US" i="1" dirty="0"/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System Monitor is the best tool to capture baseline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activity to measure ‘normal’ system behavior.</a:t>
            </a:r>
          </a:p>
          <a:p>
            <a:pPr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Also, when contention of resources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becomes an issue, System Monitor can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capture current consumption levels. </a:t>
            </a:r>
          </a:p>
        </p:txBody>
      </p:sp>
      <p:pic>
        <p:nvPicPr>
          <p:cNvPr id="6" name="Picture 2" descr="http://www.ala.org/img/alonline/computer%20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50" y="3810000"/>
            <a:ext cx="29908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7414514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Correlate Transactional Activity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Tie resource consumption to events or code</a:t>
            </a:r>
          </a:p>
          <a:p>
            <a:pPr lvl="3"/>
            <a:r>
              <a:rPr lang="en-US" sz="2400" dirty="0"/>
              <a:t>Together with Profiler can provide full context of server state in response to specific queries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74935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en-US" sz="3200" dirty="0"/>
              <a:t>Capture data to a Counter Log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dirty="0"/>
              <a:t>Required to fully analyze data</a:t>
            </a:r>
          </a:p>
          <a:p>
            <a:pPr lvl="3"/>
            <a:r>
              <a:rPr lang="en-US" sz="2400" dirty="0"/>
              <a:t>Only slight overhead when capturing more counters</a:t>
            </a:r>
          </a:p>
          <a:p>
            <a:pPr marL="342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2382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www.oregonsynod.org/faithinaction/volunteer/raise-your-h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47800"/>
            <a:ext cx="6534150" cy="5388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4720935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System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8070" name="Picture 6" descr="http://school.discoveryeducation.com/clipart/images/teacher-point-colo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5484" y="1371600"/>
            <a:ext cx="5868316" cy="541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666481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Database Files with RAID Systems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Not part of SQL Server</a:t>
            </a:r>
          </a:p>
          <a:p>
            <a:pPr lvl="3"/>
            <a:r>
              <a:rPr lang="en-US" dirty="0"/>
              <a:t>Part of the hardware configuration</a:t>
            </a:r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Types</a:t>
            </a:r>
          </a:p>
          <a:p>
            <a:pPr lvl="3"/>
            <a:r>
              <a:rPr lang="en-US" dirty="0"/>
              <a:t>RAID 0</a:t>
            </a:r>
          </a:p>
          <a:p>
            <a:pPr lvl="3"/>
            <a:r>
              <a:rPr lang="en-US" dirty="0"/>
              <a:t>RAID 1</a:t>
            </a:r>
          </a:p>
          <a:p>
            <a:pPr lvl="3"/>
            <a:r>
              <a:rPr lang="en-US" dirty="0"/>
              <a:t>RAID 5</a:t>
            </a:r>
          </a:p>
          <a:p>
            <a:pPr lvl="3"/>
            <a:r>
              <a:rPr lang="en-US" dirty="0"/>
              <a:t>RAID 0 + 1 </a:t>
            </a:r>
            <a:r>
              <a:rPr lang="en-US"/>
              <a:t>(‘ten’)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85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98154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4421084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0790626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8107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2305171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0583987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8248208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5493070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1631777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361328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9630</TotalTime>
  <Words>2339</Words>
  <Application>Microsoft Office PowerPoint</Application>
  <PresentationFormat>On-screen Show (4:3)</PresentationFormat>
  <Paragraphs>784</Paragraphs>
  <Slides>174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9" baseType="lpstr">
      <vt:lpstr>Arial</vt:lpstr>
      <vt:lpstr>Calibri</vt:lpstr>
      <vt:lpstr>Monotype Sorts</vt:lpstr>
      <vt:lpstr>Wingdings</vt:lpstr>
      <vt:lpstr>Office Theme</vt:lpstr>
      <vt:lpstr>INF0 445: Adv. Database Management Lecture 10</vt:lpstr>
      <vt:lpstr>Agenda</vt:lpstr>
      <vt:lpstr> </vt:lpstr>
      <vt:lpstr>Announcements</vt:lpstr>
      <vt:lpstr>Announcements</vt:lpstr>
      <vt:lpstr>Announcements</vt:lpstr>
      <vt:lpstr>Questions?</vt:lpstr>
      <vt:lpstr>RAID</vt:lpstr>
      <vt:lpstr>Hardware Considerations</vt:lpstr>
      <vt:lpstr>Hardware Considerations</vt:lpstr>
      <vt:lpstr>Hardware Considerations</vt:lpstr>
      <vt:lpstr>Hardware Considerations</vt:lpstr>
      <vt:lpstr> </vt:lpstr>
      <vt:lpstr>Database Maintenance</vt:lpstr>
      <vt:lpstr> </vt:lpstr>
      <vt:lpstr>Know Database Environment</vt:lpstr>
      <vt:lpstr>Know Database Environment</vt:lpstr>
      <vt:lpstr>Know Database Environment</vt:lpstr>
      <vt:lpstr>Know Database Environment</vt:lpstr>
      <vt:lpstr>Know Database Environment</vt:lpstr>
      <vt:lpstr>Know Database Environment</vt:lpstr>
      <vt:lpstr>Know Database Environment</vt:lpstr>
      <vt:lpstr>Know Database Environment</vt:lpstr>
      <vt:lpstr> </vt:lpstr>
      <vt:lpstr>Defining System Vulnerabilities</vt:lpstr>
      <vt:lpstr>Defining System Vulnerabilities</vt:lpstr>
      <vt:lpstr>Routine Maintenance</vt:lpstr>
      <vt:lpstr>Routine Maintenance</vt:lpstr>
      <vt:lpstr>Routine Maintenance</vt:lpstr>
      <vt:lpstr>Routine Maintenance</vt:lpstr>
      <vt:lpstr>Routine Maintenance</vt:lpstr>
      <vt:lpstr>Routine Maintenance</vt:lpstr>
      <vt:lpstr>Routine Maintenance</vt:lpstr>
      <vt:lpstr>Routine Maintenance</vt:lpstr>
      <vt:lpstr>High-Level Question</vt:lpstr>
      <vt:lpstr>High-Level Question</vt:lpstr>
      <vt:lpstr>Working with SQL Agent</vt:lpstr>
      <vt:lpstr>High-Level Question</vt:lpstr>
      <vt:lpstr>High-Level Question</vt:lpstr>
      <vt:lpstr>Working with SQL Agent Alerts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SQL Server Agent</vt:lpstr>
      <vt:lpstr>SQL Server Agent: Best Practices</vt:lpstr>
      <vt:lpstr>SQL Server Agent: Best Practices</vt:lpstr>
      <vt:lpstr>Questions?</vt:lpstr>
      <vt:lpstr>Break: 10-minutes </vt:lpstr>
      <vt:lpstr>Monitoring Databases</vt:lpstr>
      <vt:lpstr>Know Database Environment</vt:lpstr>
      <vt:lpstr>Monitoring SQL Server</vt:lpstr>
      <vt:lpstr>High-Level Question</vt:lpstr>
      <vt:lpstr>High-Level Answer</vt:lpstr>
      <vt:lpstr>High-Level Question</vt:lpstr>
      <vt:lpstr>High-Level Answer</vt:lpstr>
      <vt:lpstr>High-Level Question</vt:lpstr>
      <vt:lpstr>High-Level Answer</vt:lpstr>
      <vt:lpstr>High-Level Question</vt:lpstr>
      <vt:lpstr>High-Level Answer</vt:lpstr>
      <vt:lpstr>Working with SQL Server Profiler </vt:lpstr>
      <vt:lpstr>Working with SQL Server Profiler </vt:lpstr>
      <vt:lpstr>Working with SQL Server Profiler </vt:lpstr>
      <vt:lpstr>Working with SQL Server Profiler </vt:lpstr>
      <vt:lpstr>Working with SQL Server Profiler </vt:lpstr>
      <vt:lpstr>Working with SQL Server Profiler </vt:lpstr>
      <vt:lpstr>Working with SQL Server Profiler </vt:lpstr>
      <vt:lpstr>Working with SQL Server Profiler </vt:lpstr>
      <vt:lpstr>Questions?</vt:lpstr>
      <vt:lpstr>Demo: SQL Server Profiler</vt:lpstr>
      <vt:lpstr>High-Level Question</vt:lpstr>
      <vt:lpstr>High-Level Answer</vt:lpstr>
      <vt:lpstr>High-Level Question</vt:lpstr>
      <vt:lpstr>High-Level Answer</vt:lpstr>
      <vt:lpstr>System Monitor</vt:lpstr>
      <vt:lpstr>System Monitor</vt:lpstr>
      <vt:lpstr>Questions?</vt:lpstr>
      <vt:lpstr>Demo: System Monitor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Questions?</vt:lpstr>
      <vt:lpstr>System Monitor</vt:lpstr>
      <vt:lpstr>Demo: Counter Logs in Perfmon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Questions?</vt:lpstr>
      <vt:lpstr>System Monitor</vt:lpstr>
      <vt:lpstr>Demo: System Monitor Alerts</vt:lpstr>
      <vt:lpstr> </vt:lpstr>
      <vt:lpstr> </vt:lpstr>
      <vt:lpstr> </vt:lpstr>
      <vt:lpstr> </vt:lpstr>
      <vt:lpstr> </vt:lpstr>
      <vt:lpstr> </vt:lpstr>
      <vt:lpstr> </vt:lpstr>
      <vt:lpstr>Questions?</vt:lpstr>
      <vt:lpstr>Reliability Monitor</vt:lpstr>
      <vt:lpstr>Demo: Reliability Monitor</vt:lpstr>
      <vt:lpstr> </vt:lpstr>
      <vt:lpstr> </vt:lpstr>
      <vt:lpstr>Questions?</vt:lpstr>
      <vt:lpstr>Task Manager</vt:lpstr>
      <vt:lpstr>Demo: Task Manager</vt:lpstr>
      <vt:lpstr> </vt:lpstr>
      <vt:lpstr> </vt:lpstr>
      <vt:lpstr> </vt:lpstr>
      <vt:lpstr> </vt:lpstr>
      <vt:lpstr> </vt:lpstr>
      <vt:lpstr> </vt:lpstr>
      <vt:lpstr> </vt:lpstr>
      <vt:lpstr>Questions?</vt:lpstr>
      <vt:lpstr>Dynamic Management Views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Questions?</vt:lpstr>
      <vt:lpstr>Working with SQL Server Profiler 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Dynamic Mgt Views &amp; Functions</vt:lpstr>
      <vt:lpstr>Creating Performance Baseline</vt:lpstr>
      <vt:lpstr>Measuring Memory</vt:lpstr>
      <vt:lpstr>Measuring Disk I/O</vt:lpstr>
      <vt:lpstr>Measuring CPU</vt:lpstr>
      <vt:lpstr>Miscellaneous</vt:lpstr>
      <vt:lpstr>Key Points: Creating a Baseline</vt:lpstr>
      <vt:lpstr>Questions?</vt:lpstr>
      <vt:lpstr> </vt:lpstr>
      <vt:lpstr> </vt:lpstr>
      <vt:lpstr> 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Dataman 110 Database Design &amp; Implementation</dc:title>
  <dc:creator>Lenovo User</dc:creator>
  <cp:lastModifiedBy>Greg Hay</cp:lastModifiedBy>
  <cp:revision>883</cp:revision>
  <dcterms:created xsi:type="dcterms:W3CDTF">2010-06-12T22:12:05Z</dcterms:created>
  <dcterms:modified xsi:type="dcterms:W3CDTF">2018-02-20T20:47:44Z</dcterms:modified>
</cp:coreProperties>
</file>